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32"/>
  </p:notesMasterIdLst>
  <p:handoutMasterIdLst>
    <p:handoutMasterId r:id="rId33"/>
  </p:handoutMasterIdLst>
  <p:sldIdLst>
    <p:sldId id="286" r:id="rId2"/>
    <p:sldId id="384" r:id="rId3"/>
    <p:sldId id="356" r:id="rId4"/>
    <p:sldId id="313" r:id="rId5"/>
    <p:sldId id="379" r:id="rId6"/>
    <p:sldId id="311" r:id="rId7"/>
    <p:sldId id="312" r:id="rId8"/>
    <p:sldId id="380" r:id="rId9"/>
    <p:sldId id="377" r:id="rId10"/>
    <p:sldId id="378" r:id="rId11"/>
    <p:sldId id="381" r:id="rId12"/>
    <p:sldId id="370" r:id="rId13"/>
    <p:sldId id="361" r:id="rId14"/>
    <p:sldId id="360" r:id="rId15"/>
    <p:sldId id="362" r:id="rId16"/>
    <p:sldId id="363" r:id="rId17"/>
    <p:sldId id="364" r:id="rId18"/>
    <p:sldId id="366" r:id="rId19"/>
    <p:sldId id="367" r:id="rId20"/>
    <p:sldId id="371" r:id="rId21"/>
    <p:sldId id="372" r:id="rId22"/>
    <p:sldId id="373" r:id="rId23"/>
    <p:sldId id="374" r:id="rId24"/>
    <p:sldId id="391" r:id="rId25"/>
    <p:sldId id="392" r:id="rId26"/>
    <p:sldId id="393" r:id="rId27"/>
    <p:sldId id="376" r:id="rId28"/>
    <p:sldId id="385" r:id="rId29"/>
    <p:sldId id="390" r:id="rId30"/>
    <p:sldId id="389" r:id="rId31"/>
  </p:sldIdLst>
  <p:sldSz cx="9909175" cy="5761038"/>
  <p:notesSz cx="6797675" cy="9926638"/>
  <p:custDataLst>
    <p:tags r:id="rId34"/>
  </p:custDataLst>
  <p:defaultTextStyle>
    <a:defPPr>
      <a:defRPr lang="nb-NO"/>
    </a:defPPr>
    <a:lvl1pPr algn="l" rtl="0" fontAlgn="base">
      <a:spcBef>
        <a:spcPct val="0"/>
      </a:spcBef>
      <a:spcAft>
        <a:spcPct val="0"/>
      </a:spcAft>
      <a:defRPr kern="1200">
        <a:solidFill>
          <a:schemeClr val="tx1"/>
        </a:solidFill>
        <a:latin typeface="Arial" charset="0"/>
        <a:ea typeface="ＭＳ Ｐゴシック"/>
        <a:cs typeface="ＭＳ Ｐゴシック"/>
      </a:defRPr>
    </a:lvl1pPr>
    <a:lvl2pPr marL="457200" algn="l" rtl="0" fontAlgn="base">
      <a:spcBef>
        <a:spcPct val="0"/>
      </a:spcBef>
      <a:spcAft>
        <a:spcPct val="0"/>
      </a:spcAft>
      <a:defRPr kern="1200">
        <a:solidFill>
          <a:schemeClr val="tx1"/>
        </a:solidFill>
        <a:latin typeface="Arial" charset="0"/>
        <a:ea typeface="ＭＳ Ｐゴシック"/>
        <a:cs typeface="ＭＳ Ｐゴシック"/>
      </a:defRPr>
    </a:lvl2pPr>
    <a:lvl3pPr marL="914400" algn="l" rtl="0" fontAlgn="base">
      <a:spcBef>
        <a:spcPct val="0"/>
      </a:spcBef>
      <a:spcAft>
        <a:spcPct val="0"/>
      </a:spcAft>
      <a:defRPr kern="1200">
        <a:solidFill>
          <a:schemeClr val="tx1"/>
        </a:solidFill>
        <a:latin typeface="Arial" charset="0"/>
        <a:ea typeface="ＭＳ Ｐゴシック"/>
        <a:cs typeface="ＭＳ Ｐゴシック"/>
      </a:defRPr>
    </a:lvl3pPr>
    <a:lvl4pPr marL="1371600" algn="l" rtl="0" fontAlgn="base">
      <a:spcBef>
        <a:spcPct val="0"/>
      </a:spcBef>
      <a:spcAft>
        <a:spcPct val="0"/>
      </a:spcAft>
      <a:defRPr kern="1200">
        <a:solidFill>
          <a:schemeClr val="tx1"/>
        </a:solidFill>
        <a:latin typeface="Arial" charset="0"/>
        <a:ea typeface="ＭＳ Ｐゴシック"/>
        <a:cs typeface="ＭＳ Ｐゴシック"/>
      </a:defRPr>
    </a:lvl4pPr>
    <a:lvl5pPr marL="1828800" algn="l"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67A5"/>
    <a:srgbClr val="99CCFF"/>
    <a:srgbClr val="33CCFF"/>
    <a:srgbClr val="193B61"/>
    <a:srgbClr val="004570"/>
    <a:srgbClr val="0033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94055" autoAdjust="0"/>
  </p:normalViewPr>
  <p:slideViewPr>
    <p:cSldViewPr>
      <p:cViewPr>
        <p:scale>
          <a:sx n="80" d="100"/>
          <a:sy n="80" d="100"/>
        </p:scale>
        <p:origin x="-2250" y="-1014"/>
      </p:cViewPr>
      <p:guideLst>
        <p:guide orient="horz" pos="1815"/>
        <p:guide pos="3121"/>
      </p:guideLst>
    </p:cSldViewPr>
  </p:slideViewPr>
  <p:outlineViewPr>
    <p:cViewPr>
      <p:scale>
        <a:sx n="33" d="100"/>
        <a:sy n="33" d="100"/>
      </p:scale>
      <p:origin x="0" y="1698"/>
    </p:cViewPr>
  </p:outlineViewPr>
  <p:notesTextViewPr>
    <p:cViewPr>
      <p:scale>
        <a:sx n="100" d="100"/>
        <a:sy n="100" d="100"/>
      </p:scale>
      <p:origin x="0" y="0"/>
    </p:cViewPr>
  </p:notesTextViewPr>
  <p:notesViewPr>
    <p:cSldViewPr>
      <p:cViewPr varScale="1">
        <p:scale>
          <a:sx n="85" d="100"/>
          <a:sy n="85" d="100"/>
        </p:scale>
        <p:origin x="-214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ＭＳ Ｐゴシック" pitchFamily="68" charset="-128"/>
                <a:cs typeface="+mn-cs"/>
              </a:defRPr>
            </a:lvl1pPr>
          </a:lstStyle>
          <a:p>
            <a:pPr>
              <a:defRPr/>
            </a:pPr>
            <a:endParaRPr lang="en-US"/>
          </a:p>
        </p:txBody>
      </p:sp>
      <p:sp>
        <p:nvSpPr>
          <p:cNvPr id="14339"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68" charset="-128"/>
                <a:cs typeface="+mn-cs"/>
              </a:defRPr>
            </a:lvl1pPr>
          </a:lstStyle>
          <a:p>
            <a:pPr>
              <a:defRPr/>
            </a:pPr>
            <a:endParaRPr lang="en-US"/>
          </a:p>
        </p:txBody>
      </p:sp>
      <p:sp>
        <p:nvSpPr>
          <p:cNvPr id="14340"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ＭＳ Ｐゴシック" pitchFamily="68" charset="-128"/>
                <a:cs typeface="+mn-cs"/>
              </a:defRPr>
            </a:lvl1pPr>
          </a:lstStyle>
          <a:p>
            <a:pPr>
              <a:defRPr/>
            </a:pPr>
            <a:endParaRPr lang="en-US"/>
          </a:p>
        </p:txBody>
      </p:sp>
      <p:sp>
        <p:nvSpPr>
          <p:cNvPr id="14341"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pitchFamily="68" charset="-128"/>
                <a:cs typeface="+mn-cs"/>
              </a:defRPr>
            </a:lvl1pPr>
          </a:lstStyle>
          <a:p>
            <a:pPr>
              <a:defRPr/>
            </a:pPr>
            <a:fld id="{777E4B7F-2529-40F1-A52C-8D2E6D56471B}" type="slidenum">
              <a:rPr lang="nb-NO"/>
              <a:pPr>
                <a:defRPr/>
              </a:pPr>
              <a:t>‹#›</a:t>
            </a:fld>
            <a:endParaRPr lang="nb-NO"/>
          </a:p>
        </p:txBody>
      </p:sp>
    </p:spTree>
    <p:extLst>
      <p:ext uri="{BB962C8B-B14F-4D97-AF65-F5344CB8AC3E}">
        <p14:creationId xmlns:p14="http://schemas.microsoft.com/office/powerpoint/2010/main" val="372814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68" charset="-128"/>
                <a:cs typeface="+mn-cs"/>
              </a:defRPr>
            </a:lvl1pPr>
          </a:lstStyle>
          <a:p>
            <a:pPr>
              <a:defRPr/>
            </a:pPr>
            <a:endParaRPr lang="en-GB"/>
          </a:p>
        </p:txBody>
      </p:sp>
      <p:sp>
        <p:nvSpPr>
          <p:cNvPr id="134147" name="Rectangle 3"/>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68" charset="-128"/>
                <a:cs typeface="+mn-cs"/>
              </a:defRPr>
            </a:lvl1pPr>
          </a:lstStyle>
          <a:p>
            <a:pPr>
              <a:defRPr/>
            </a:pPr>
            <a:fld id="{04C60127-58DF-4F98-A662-73ABEA4DFBFD}" type="datetime1">
              <a:rPr lang="en-GB"/>
              <a:pPr>
                <a:defRPr/>
              </a:pPr>
              <a:t>17/09/2013</a:t>
            </a:fld>
            <a:endParaRPr lang="en-GB"/>
          </a:p>
        </p:txBody>
      </p:sp>
      <p:sp>
        <p:nvSpPr>
          <p:cNvPr id="4100" name="Rectangle 4"/>
          <p:cNvSpPr>
            <a:spLocks noGrp="1" noRot="1" noChangeAspect="1" noChangeArrowheads="1" noTextEdit="1"/>
          </p:cNvSpPr>
          <p:nvPr>
            <p:ph type="sldImg" idx="2"/>
          </p:nvPr>
        </p:nvSpPr>
        <p:spPr bwMode="auto">
          <a:xfrm>
            <a:off x="198438" y="744538"/>
            <a:ext cx="6402387" cy="3722687"/>
          </a:xfrm>
          <a:prstGeom prst="rect">
            <a:avLst/>
          </a:prstGeom>
          <a:noFill/>
          <a:ln w="9525">
            <a:solidFill>
              <a:srgbClr val="000000"/>
            </a:solidFill>
            <a:miter lim="800000"/>
            <a:headEnd/>
            <a:tailEnd/>
          </a:ln>
        </p:spPr>
      </p:sp>
      <p:sp>
        <p:nvSpPr>
          <p:cNvPr id="134149" name="Rectangle 5"/>
          <p:cNvSpPr>
            <a:spLocks noGrp="1" noChangeArrowheads="1"/>
          </p:cNvSpPr>
          <p:nvPr>
            <p:ph type="body" sz="quarter" idx="3"/>
          </p:nvPr>
        </p:nvSpPr>
        <p:spPr bwMode="auto">
          <a:xfrm>
            <a:off x="679450" y="4714875"/>
            <a:ext cx="5438775"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Klikk for å redigere tekststiler i malen</a:t>
            </a:r>
          </a:p>
          <a:p>
            <a:pPr lvl="1"/>
            <a:r>
              <a:rPr lang="en-GB" noProof="0" smtClean="0"/>
              <a:t>Andre nivå</a:t>
            </a:r>
          </a:p>
          <a:p>
            <a:pPr lvl="2"/>
            <a:r>
              <a:rPr lang="en-GB" noProof="0" smtClean="0"/>
              <a:t>Tredje nivå</a:t>
            </a:r>
          </a:p>
          <a:p>
            <a:pPr lvl="3"/>
            <a:r>
              <a:rPr lang="en-GB" noProof="0" smtClean="0"/>
              <a:t>Fjerde nivå</a:t>
            </a:r>
          </a:p>
          <a:p>
            <a:pPr lvl="4"/>
            <a:r>
              <a:rPr lang="en-GB" noProof="0" smtClean="0"/>
              <a:t>Femte nivå</a:t>
            </a:r>
          </a:p>
        </p:txBody>
      </p:sp>
      <p:sp>
        <p:nvSpPr>
          <p:cNvPr id="134150" name="Rectangle 6"/>
          <p:cNvSpPr>
            <a:spLocks noGrp="1" noChangeArrowheads="1"/>
          </p:cNvSpPr>
          <p:nvPr>
            <p:ph type="ftr" sz="quarter" idx="4"/>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68" charset="-128"/>
                <a:cs typeface="+mn-cs"/>
              </a:defRPr>
            </a:lvl1pPr>
          </a:lstStyle>
          <a:p>
            <a:pPr>
              <a:defRPr/>
            </a:pPr>
            <a:endParaRPr lang="en-GB"/>
          </a:p>
        </p:txBody>
      </p:sp>
      <p:sp>
        <p:nvSpPr>
          <p:cNvPr id="134151" name="Rectangle 7"/>
          <p:cNvSpPr>
            <a:spLocks noGrp="1" noChangeArrowheads="1"/>
          </p:cNvSpPr>
          <p:nvPr>
            <p:ph type="sldNum" sz="quarter" idx="5"/>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ea typeface="ＭＳ Ｐゴシック" pitchFamily="68" charset="-128"/>
                <a:cs typeface="+mn-cs"/>
              </a:defRPr>
            </a:lvl1pPr>
          </a:lstStyle>
          <a:p>
            <a:pPr>
              <a:defRPr/>
            </a:pPr>
            <a:fld id="{75F2784D-5C4D-49B1-B380-F9B94EF6CA6B}" type="slidenum">
              <a:rPr lang="en-GB"/>
              <a:pPr>
                <a:defRPr/>
              </a:pPr>
              <a:t>‹#›</a:t>
            </a:fld>
            <a:endParaRPr lang="en-GB"/>
          </a:p>
        </p:txBody>
      </p:sp>
    </p:spTree>
    <p:extLst>
      <p:ext uri="{BB962C8B-B14F-4D97-AF65-F5344CB8AC3E}">
        <p14:creationId xmlns:p14="http://schemas.microsoft.com/office/powerpoint/2010/main" val="22232727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68"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68"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68"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68"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6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906357" y="4715153"/>
            <a:ext cx="4984962" cy="4466987"/>
          </a:xfrm>
          <a:noFill/>
        </p:spPr>
        <p:txBody>
          <a:bodyPr/>
          <a:lstStyle/>
          <a:p>
            <a:pPr eaLnBrk="1" hangingPunct="1"/>
            <a:endParaRPr lang="nb-NO"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xfrm>
            <a:off x="906357" y="4715153"/>
            <a:ext cx="4984962" cy="4466987"/>
          </a:xfrm>
          <a:noFill/>
        </p:spPr>
        <p:txBody>
          <a:bodyPr/>
          <a:lstStyle/>
          <a:p>
            <a:pPr eaLnBrk="1" hangingPunct="1"/>
            <a:endParaRPr lang="nb-NO"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xfrm>
            <a:off x="906357" y="4715153"/>
            <a:ext cx="4984962" cy="4466987"/>
          </a:xfrm>
          <a:noFill/>
        </p:spPr>
        <p:txBody>
          <a:bodyPr/>
          <a:lstStyle/>
          <a:p>
            <a:pPr eaLnBrk="1" hangingPunct="1"/>
            <a:endParaRPr lang="nb-NO"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98438" y="744538"/>
            <a:ext cx="6402387" cy="3722687"/>
          </a:xfrm>
          <a:ln/>
        </p:spPr>
      </p:sp>
      <p:sp>
        <p:nvSpPr>
          <p:cNvPr id="66563" name="Rectangle 3"/>
          <p:cNvSpPr>
            <a:spLocks noGrp="1" noChangeArrowheads="1"/>
          </p:cNvSpPr>
          <p:nvPr>
            <p:ph type="body" idx="1"/>
          </p:nvPr>
        </p:nvSpPr>
        <p:spPr>
          <a:noFill/>
        </p:spPr>
        <p:txBody>
          <a:bodyPr/>
          <a:lstStyle/>
          <a:p>
            <a:pPr eaLnBrk="1" hangingPunct="1"/>
            <a:endParaRPr lang="nb-NO"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98438" y="744538"/>
            <a:ext cx="6402387" cy="3722687"/>
          </a:xfrm>
          <a:ln/>
        </p:spPr>
      </p:sp>
      <p:sp>
        <p:nvSpPr>
          <p:cNvPr id="65539" name="Rectangle 3"/>
          <p:cNvSpPr>
            <a:spLocks noGrp="1" noChangeArrowheads="1"/>
          </p:cNvSpPr>
          <p:nvPr>
            <p:ph type="body" idx="1"/>
          </p:nvPr>
        </p:nvSpPr>
        <p:spPr>
          <a:noFill/>
        </p:spPr>
        <p:txBody>
          <a:bodyPr/>
          <a:lstStyle/>
          <a:p>
            <a:pPr eaLnBrk="1" hangingPunct="1"/>
            <a:endParaRPr lang="nb-NO"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98438" y="744538"/>
            <a:ext cx="6402387" cy="3722687"/>
          </a:xfrm>
          <a:ln/>
        </p:spPr>
      </p:sp>
      <p:sp>
        <p:nvSpPr>
          <p:cNvPr id="67587" name="Rectangle 3"/>
          <p:cNvSpPr>
            <a:spLocks noGrp="1" noChangeArrowheads="1"/>
          </p:cNvSpPr>
          <p:nvPr>
            <p:ph type="body" idx="1"/>
          </p:nvPr>
        </p:nvSpPr>
        <p:spPr>
          <a:noFill/>
        </p:spPr>
        <p:txBody>
          <a:bodyPr/>
          <a:lstStyle/>
          <a:p>
            <a:pPr eaLnBrk="1" hangingPunct="1"/>
            <a:endParaRPr lang="nb-NO"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98438" y="744538"/>
            <a:ext cx="6402387" cy="3722687"/>
          </a:xfrm>
          <a:ln/>
        </p:spPr>
      </p:sp>
      <p:sp>
        <p:nvSpPr>
          <p:cNvPr id="68611" name="Rectangle 3"/>
          <p:cNvSpPr>
            <a:spLocks noGrp="1" noChangeArrowheads="1"/>
          </p:cNvSpPr>
          <p:nvPr>
            <p:ph type="body" idx="1"/>
          </p:nvPr>
        </p:nvSpPr>
        <p:spPr>
          <a:noFill/>
        </p:spPr>
        <p:txBody>
          <a:bodyPr/>
          <a:lstStyle/>
          <a:p>
            <a:pPr eaLnBrk="1" hangingPunct="1"/>
            <a:endParaRPr lang="nb-NO"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98438" y="744538"/>
            <a:ext cx="6402387" cy="3722687"/>
          </a:xfrm>
          <a:ln/>
        </p:spPr>
      </p:sp>
      <p:sp>
        <p:nvSpPr>
          <p:cNvPr id="70659" name="Rectangle 3"/>
          <p:cNvSpPr>
            <a:spLocks noGrp="1" noChangeArrowheads="1"/>
          </p:cNvSpPr>
          <p:nvPr>
            <p:ph type="body" idx="1"/>
          </p:nvPr>
        </p:nvSpPr>
        <p:spPr>
          <a:noFill/>
        </p:spPr>
        <p:txBody>
          <a:bodyPr/>
          <a:lstStyle/>
          <a:p>
            <a:pPr eaLnBrk="1" hangingPunct="1"/>
            <a:endParaRPr lang="nb-NO"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198438" y="744538"/>
            <a:ext cx="6402387" cy="3722687"/>
          </a:xfrm>
          <a:ln/>
        </p:spPr>
      </p:sp>
      <p:sp>
        <p:nvSpPr>
          <p:cNvPr id="71683" name="Rectangle 3"/>
          <p:cNvSpPr>
            <a:spLocks noGrp="1" noChangeArrowheads="1"/>
          </p:cNvSpPr>
          <p:nvPr>
            <p:ph type="body" idx="1"/>
          </p:nvPr>
        </p:nvSpPr>
        <p:spPr>
          <a:noFill/>
        </p:spPr>
        <p:txBody>
          <a:bodyPr/>
          <a:lstStyle/>
          <a:p>
            <a:pPr eaLnBrk="1" hangingPunct="1"/>
            <a:endParaRPr lang="nb-NO"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476782" y="744498"/>
            <a:ext cx="5845685" cy="3722489"/>
          </a:xfrm>
          <a:ln/>
        </p:spPr>
      </p:sp>
      <p:sp>
        <p:nvSpPr>
          <p:cNvPr id="74755" name="Rectangle 3"/>
          <p:cNvSpPr>
            <a:spLocks noGrp="1" noChangeArrowheads="1"/>
          </p:cNvSpPr>
          <p:nvPr>
            <p:ph type="body" idx="1"/>
          </p:nvPr>
        </p:nvSpPr>
        <p:spPr>
          <a:noFill/>
        </p:spPr>
        <p:txBody>
          <a:bodyPr/>
          <a:lstStyle/>
          <a:p>
            <a:pPr eaLnBrk="1" hangingPunct="1"/>
            <a:endParaRPr lang="nb-NO"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tellysbilde">
    <p:spTree>
      <p:nvGrpSpPr>
        <p:cNvPr id="1" name=""/>
        <p:cNvGrpSpPr/>
        <p:nvPr/>
      </p:nvGrpSpPr>
      <p:grpSpPr>
        <a:xfrm>
          <a:off x="0" y="0"/>
          <a:ext cx="0" cy="0"/>
          <a:chOff x="0" y="0"/>
          <a:chExt cx="0" cy="0"/>
        </a:xfrm>
      </p:grpSpPr>
      <p:pic>
        <p:nvPicPr>
          <p:cNvPr id="4" name="Picture 36" descr="Siste_vannbak2"/>
          <p:cNvPicPr>
            <a:picLocks noChangeAspect="1" noChangeArrowheads="1"/>
          </p:cNvPicPr>
          <p:nvPr userDrawn="1"/>
        </p:nvPicPr>
        <p:blipFill>
          <a:blip r:embed="rId2"/>
          <a:srcRect/>
          <a:stretch>
            <a:fillRect/>
          </a:stretch>
        </p:blipFill>
        <p:spPr bwMode="auto">
          <a:xfrm>
            <a:off x="-3175" y="0"/>
            <a:ext cx="9912350" cy="5762625"/>
          </a:xfrm>
          <a:prstGeom prst="rect">
            <a:avLst/>
          </a:prstGeom>
          <a:noFill/>
          <a:ln w="9525">
            <a:noFill/>
            <a:miter lim="800000"/>
            <a:headEnd/>
            <a:tailEnd/>
          </a:ln>
        </p:spPr>
      </p:pic>
      <p:pic>
        <p:nvPicPr>
          <p:cNvPr id="5" name="Picture 11" descr="Grafikkbue"/>
          <p:cNvPicPr>
            <a:picLocks noChangeAspect="1" noChangeArrowheads="1"/>
          </p:cNvPicPr>
          <p:nvPr userDrawn="1"/>
        </p:nvPicPr>
        <p:blipFill>
          <a:blip r:embed="rId3"/>
          <a:srcRect/>
          <a:stretch>
            <a:fillRect/>
          </a:stretch>
        </p:blipFill>
        <p:spPr bwMode="auto">
          <a:xfrm>
            <a:off x="-3175" y="4189413"/>
            <a:ext cx="9912350" cy="1571625"/>
          </a:xfrm>
          <a:prstGeom prst="rect">
            <a:avLst/>
          </a:prstGeom>
          <a:noFill/>
          <a:ln w="9525">
            <a:noFill/>
            <a:miter lim="800000"/>
            <a:headEnd/>
            <a:tailEnd/>
          </a:ln>
        </p:spPr>
      </p:pic>
      <p:pic>
        <p:nvPicPr>
          <p:cNvPr id="6" name="Picture 11" descr="bdlogo_tekst"/>
          <p:cNvPicPr>
            <a:picLocks noChangeAspect="1" noChangeArrowheads="1"/>
          </p:cNvPicPr>
          <p:nvPr userDrawn="1"/>
        </p:nvPicPr>
        <p:blipFill>
          <a:blip r:embed="rId4"/>
          <a:srcRect/>
          <a:stretch>
            <a:fillRect/>
          </a:stretch>
        </p:blipFill>
        <p:spPr bwMode="auto">
          <a:xfrm>
            <a:off x="633413" y="4191000"/>
            <a:ext cx="2976562" cy="539750"/>
          </a:xfrm>
          <a:prstGeom prst="rect">
            <a:avLst/>
          </a:prstGeom>
          <a:noFill/>
          <a:ln w="9525">
            <a:noFill/>
            <a:miter lim="800000"/>
            <a:headEnd/>
            <a:tailEnd/>
          </a:ln>
        </p:spPr>
      </p:pic>
      <p:sp>
        <p:nvSpPr>
          <p:cNvPr id="7" name="Text Box 20"/>
          <p:cNvSpPr txBox="1">
            <a:spLocks noChangeArrowheads="1"/>
          </p:cNvSpPr>
          <p:nvPr userDrawn="1"/>
        </p:nvSpPr>
        <p:spPr bwMode="auto">
          <a:xfrm>
            <a:off x="8699500" y="5068888"/>
            <a:ext cx="1209675" cy="260350"/>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pitchFamily="68" charset="-128"/>
              </a:defRPr>
            </a:lvl1pPr>
            <a:lvl2pPr marL="742950" indent="-285750" eaLnBrk="0" hangingPunct="0">
              <a:defRPr sz="2400">
                <a:solidFill>
                  <a:schemeClr val="tx1"/>
                </a:solidFill>
                <a:latin typeface="Arial" pitchFamily="34" charset="0"/>
                <a:ea typeface="ＭＳ Ｐゴシック" pitchFamily="68" charset="-128"/>
              </a:defRPr>
            </a:lvl2pPr>
            <a:lvl3pPr marL="1143000" indent="-228600" eaLnBrk="0" hangingPunct="0">
              <a:defRPr sz="2400">
                <a:solidFill>
                  <a:schemeClr val="tx1"/>
                </a:solidFill>
                <a:latin typeface="Arial" pitchFamily="34" charset="0"/>
                <a:ea typeface="ＭＳ Ｐゴシック" pitchFamily="68" charset="-128"/>
              </a:defRPr>
            </a:lvl3pPr>
            <a:lvl4pPr marL="1600200" indent="-228600" eaLnBrk="0" hangingPunct="0">
              <a:defRPr sz="2400">
                <a:solidFill>
                  <a:schemeClr val="tx1"/>
                </a:solidFill>
                <a:latin typeface="Arial" pitchFamily="34" charset="0"/>
                <a:ea typeface="ＭＳ Ｐゴシック" pitchFamily="68" charset="-128"/>
              </a:defRPr>
            </a:lvl4pPr>
            <a:lvl5pPr marL="2057400" indent="-228600" eaLnBrk="0" hangingPunct="0">
              <a:defRPr sz="2400">
                <a:solidFill>
                  <a:schemeClr val="tx1"/>
                </a:solidFill>
                <a:latin typeface="Arial" pitchFamily="34" charset="0"/>
                <a:ea typeface="ＭＳ Ｐゴシック" pitchFamily="68"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68"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68"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68"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68" charset="-128"/>
              </a:defRPr>
            </a:lvl9pPr>
          </a:lstStyle>
          <a:p>
            <a:pPr algn="ctr" eaLnBrk="1" hangingPunct="1">
              <a:spcBef>
                <a:spcPct val="50000"/>
              </a:spcBef>
              <a:defRPr/>
            </a:pPr>
            <a:r>
              <a:rPr lang="nb-NO" sz="1100" b="1">
                <a:solidFill>
                  <a:srgbClr val="0067A5"/>
                </a:solidFill>
                <a:cs typeface="+mn-cs"/>
              </a:rPr>
              <a:t>www.dahl.no</a:t>
            </a:r>
          </a:p>
        </p:txBody>
      </p:sp>
      <p:sp>
        <p:nvSpPr>
          <p:cNvPr id="19462" name="Rectangle 31"/>
          <p:cNvSpPr>
            <a:spLocks noGrp="1" noChangeArrowheads="1"/>
          </p:cNvSpPr>
          <p:nvPr>
            <p:ph type="subTitle" idx="1"/>
          </p:nvPr>
        </p:nvSpPr>
        <p:spPr bwMode="ltGray">
          <a:xfrm>
            <a:off x="635000" y="2592388"/>
            <a:ext cx="5327650" cy="1065212"/>
          </a:xfrm>
        </p:spPr>
        <p:txBody>
          <a:bodyPr/>
          <a:lstStyle>
            <a:lvl1pPr marL="0" indent="0">
              <a:buFontTx/>
              <a:buNone/>
              <a:defRPr smtClean="0">
                <a:solidFill>
                  <a:schemeClr val="accent1"/>
                </a:solidFill>
                <a:latin typeface="Arial Narrow" pitchFamily="34" charset="0"/>
              </a:defRPr>
            </a:lvl1pPr>
          </a:lstStyle>
          <a:p>
            <a:pPr lvl="0"/>
            <a:r>
              <a:rPr lang="nb-NO" noProof="0" smtClean="0"/>
              <a:t>Click to edit Master subtitle style</a:t>
            </a:r>
          </a:p>
        </p:txBody>
      </p:sp>
      <p:sp>
        <p:nvSpPr>
          <p:cNvPr id="19463" name="Rectangle 30"/>
          <p:cNvSpPr>
            <a:spLocks noGrp="1" noChangeArrowheads="1"/>
          </p:cNvSpPr>
          <p:nvPr>
            <p:ph type="ctrTitle"/>
          </p:nvPr>
        </p:nvSpPr>
        <p:spPr bwMode="white">
          <a:xfrm>
            <a:off x="633413" y="1223963"/>
            <a:ext cx="5329237" cy="1235075"/>
          </a:xfrm>
        </p:spPr>
        <p:txBody>
          <a:bodyPr anchor="b"/>
          <a:lstStyle>
            <a:lvl1pPr>
              <a:defRPr smtClean="0">
                <a:solidFill>
                  <a:schemeClr val="bg1"/>
                </a:solidFill>
                <a:latin typeface="Arial Narrow" pitchFamily="34" charset="0"/>
              </a:defRPr>
            </a:lvl1pPr>
          </a:lstStyle>
          <a:p>
            <a:pPr lvl="0"/>
            <a:r>
              <a:rPr lang="nb-NO" noProof="0" smtClean="0"/>
              <a:t>Click to edit Master title style</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3" name="Picture 10" descr="Grafikkbue"/>
          <p:cNvPicPr>
            <a:picLocks noChangeAspect="1" noChangeArrowheads="1"/>
          </p:cNvPicPr>
          <p:nvPr userDrawn="1"/>
        </p:nvPicPr>
        <p:blipFill>
          <a:blip r:embed="rId2"/>
          <a:srcRect/>
          <a:stretch>
            <a:fillRect/>
          </a:stretch>
        </p:blipFill>
        <p:spPr bwMode="auto">
          <a:xfrm>
            <a:off x="-3175" y="4189413"/>
            <a:ext cx="9912350" cy="1571625"/>
          </a:xfrm>
          <a:prstGeom prst="rect">
            <a:avLst/>
          </a:prstGeom>
          <a:noFill/>
          <a:ln w="9525">
            <a:noFill/>
            <a:miter lim="800000"/>
            <a:headEnd/>
            <a:tailEnd/>
          </a:ln>
        </p:spPr>
      </p:pic>
      <p:sp>
        <p:nvSpPr>
          <p:cNvPr id="4" name="Text Box 20"/>
          <p:cNvSpPr txBox="1">
            <a:spLocks noChangeArrowheads="1"/>
          </p:cNvSpPr>
          <p:nvPr userDrawn="1"/>
        </p:nvSpPr>
        <p:spPr bwMode="auto">
          <a:xfrm>
            <a:off x="8699500" y="5068888"/>
            <a:ext cx="1209675" cy="260350"/>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pitchFamily="68" charset="-128"/>
              </a:defRPr>
            </a:lvl1pPr>
            <a:lvl2pPr marL="742950" indent="-285750" eaLnBrk="0" hangingPunct="0">
              <a:defRPr sz="2400">
                <a:solidFill>
                  <a:schemeClr val="tx1"/>
                </a:solidFill>
                <a:latin typeface="Arial" pitchFamily="34" charset="0"/>
                <a:ea typeface="ＭＳ Ｐゴシック" pitchFamily="68" charset="-128"/>
              </a:defRPr>
            </a:lvl2pPr>
            <a:lvl3pPr marL="1143000" indent="-228600" eaLnBrk="0" hangingPunct="0">
              <a:defRPr sz="2400">
                <a:solidFill>
                  <a:schemeClr val="tx1"/>
                </a:solidFill>
                <a:latin typeface="Arial" pitchFamily="34" charset="0"/>
                <a:ea typeface="ＭＳ Ｐゴシック" pitchFamily="68" charset="-128"/>
              </a:defRPr>
            </a:lvl3pPr>
            <a:lvl4pPr marL="1600200" indent="-228600" eaLnBrk="0" hangingPunct="0">
              <a:defRPr sz="2400">
                <a:solidFill>
                  <a:schemeClr val="tx1"/>
                </a:solidFill>
                <a:latin typeface="Arial" pitchFamily="34" charset="0"/>
                <a:ea typeface="ＭＳ Ｐゴシック" pitchFamily="68" charset="-128"/>
              </a:defRPr>
            </a:lvl4pPr>
            <a:lvl5pPr marL="2057400" indent="-228600" eaLnBrk="0" hangingPunct="0">
              <a:defRPr sz="2400">
                <a:solidFill>
                  <a:schemeClr val="tx1"/>
                </a:solidFill>
                <a:latin typeface="Arial" pitchFamily="34" charset="0"/>
                <a:ea typeface="ＭＳ Ｐゴシック" pitchFamily="68"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68"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68"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68"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68" charset="-128"/>
              </a:defRPr>
            </a:lvl9pPr>
          </a:lstStyle>
          <a:p>
            <a:pPr algn="ctr" eaLnBrk="1" hangingPunct="1">
              <a:spcBef>
                <a:spcPct val="50000"/>
              </a:spcBef>
              <a:defRPr/>
            </a:pPr>
            <a:r>
              <a:rPr lang="nb-NO" sz="1100" b="1">
                <a:solidFill>
                  <a:srgbClr val="0067A5"/>
                </a:solidFill>
                <a:cs typeface="+mn-cs"/>
              </a:rPr>
              <a:t>www.dahl.no</a:t>
            </a:r>
          </a:p>
        </p:txBody>
      </p:sp>
      <p:pic>
        <p:nvPicPr>
          <p:cNvPr id="5" name="Picture 11" descr="bdlogo_tekst"/>
          <p:cNvPicPr>
            <a:picLocks noChangeAspect="1" noChangeArrowheads="1"/>
          </p:cNvPicPr>
          <p:nvPr userDrawn="1"/>
        </p:nvPicPr>
        <p:blipFill>
          <a:blip r:embed="rId3"/>
          <a:srcRect/>
          <a:stretch>
            <a:fillRect/>
          </a:stretch>
        </p:blipFill>
        <p:spPr bwMode="auto">
          <a:xfrm>
            <a:off x="633413" y="5313363"/>
            <a:ext cx="1587500" cy="287337"/>
          </a:xfrm>
          <a:prstGeom prst="rect">
            <a:avLst/>
          </a:prstGeom>
          <a:noFill/>
          <a:ln w="9525">
            <a:noFill/>
            <a:miter lim="800000"/>
            <a:headEnd/>
            <a:tailEnd/>
          </a:ln>
        </p:spPr>
      </p:pic>
      <p:sp>
        <p:nvSpPr>
          <p:cNvPr id="4098" name="Rectangle 2"/>
          <p:cNvSpPr>
            <a:spLocks noGrp="1" noChangeArrowheads="1"/>
          </p:cNvSpPr>
          <p:nvPr>
            <p:ph type="ctrTitle"/>
          </p:nvPr>
        </p:nvSpPr>
        <p:spPr>
          <a:xfrm>
            <a:off x="1282700" y="1871663"/>
            <a:ext cx="5256213" cy="2232025"/>
          </a:xfrm>
        </p:spPr>
        <p:txBody>
          <a:bodyPr lIns="91440" tIns="45720" rIns="91440" bIns="45720" anchor="t"/>
          <a:lstStyle>
            <a:lvl1pPr>
              <a:defRPr>
                <a:solidFill>
                  <a:schemeClr val="bg1"/>
                </a:solidFill>
              </a:defRPr>
            </a:lvl1pPr>
          </a:lstStyle>
          <a:p>
            <a:r>
              <a:rPr lang="nb-NO"/>
              <a:t>Overskrift her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25294384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1"/>
          <p:cNvSpPr>
            <a:spLocks noGrp="1" noChangeArrowheads="1"/>
          </p:cNvSpPr>
          <p:nvPr>
            <p:ph type="body" idx="1"/>
          </p:nvPr>
        </p:nvSpPr>
        <p:spPr bwMode="auto">
          <a:xfrm>
            <a:off x="635000" y="1155700"/>
            <a:ext cx="8496300" cy="3597275"/>
          </a:xfrm>
          <a:prstGeom prst="rect">
            <a:avLst/>
          </a:prstGeom>
          <a:noFill/>
          <a:ln w="9525">
            <a:noFill/>
            <a:miter lim="800000"/>
            <a:headEnd/>
            <a:tailEnd/>
          </a:ln>
        </p:spPr>
        <p:txBody>
          <a:bodyPr vert="horz" wrap="square" lIns="198000" tIns="118800" rIns="162000" bIns="45720" numCol="1" anchor="t" anchorCtr="0" compatLnSpc="1">
            <a:prstTxWarp prst="textNoShape">
              <a:avLst/>
            </a:prstTxWarp>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p>
        </p:txBody>
      </p:sp>
      <p:sp>
        <p:nvSpPr>
          <p:cNvPr id="1027" name="Rectangle 30"/>
          <p:cNvSpPr>
            <a:spLocks noGrp="1" noChangeArrowheads="1"/>
          </p:cNvSpPr>
          <p:nvPr>
            <p:ph type="title"/>
          </p:nvPr>
        </p:nvSpPr>
        <p:spPr bwMode="auto">
          <a:xfrm>
            <a:off x="633413" y="288925"/>
            <a:ext cx="8497887" cy="722313"/>
          </a:xfrm>
          <a:prstGeom prst="rect">
            <a:avLst/>
          </a:prstGeom>
          <a:noFill/>
          <a:ln w="9525">
            <a:noFill/>
            <a:miter lim="800000"/>
            <a:headEnd/>
            <a:tailEnd/>
          </a:ln>
        </p:spPr>
        <p:txBody>
          <a:bodyPr vert="horz" wrap="square" lIns="144000" tIns="0" rIns="162000" bIns="0" numCol="1" anchor="ctr" anchorCtr="0" compatLnSpc="1">
            <a:prstTxWarp prst="textNoShape">
              <a:avLst/>
            </a:prstTxWarp>
          </a:bodyPr>
          <a:lstStyle/>
          <a:p>
            <a:pPr lvl="0"/>
            <a:r>
              <a:rPr lang="nb-NO" smtClean="0"/>
              <a:t>Click to edit Master title style</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l" rtl="0" eaLnBrk="0" fontAlgn="base" hangingPunct="0">
        <a:spcBef>
          <a:spcPct val="0"/>
        </a:spcBef>
        <a:spcAft>
          <a:spcPct val="0"/>
        </a:spcAft>
        <a:defRPr sz="4000" b="1">
          <a:solidFill>
            <a:schemeClr val="tx2"/>
          </a:solidFill>
          <a:latin typeface="Arial" charset="0"/>
          <a:ea typeface="+mj-ea"/>
          <a:cs typeface="ＭＳ Ｐゴシック"/>
        </a:defRPr>
      </a:lvl1pPr>
      <a:lvl2pPr algn="l" rtl="0" eaLnBrk="0" fontAlgn="base" hangingPunct="0">
        <a:spcBef>
          <a:spcPct val="0"/>
        </a:spcBef>
        <a:spcAft>
          <a:spcPct val="0"/>
        </a:spcAft>
        <a:defRPr sz="4000" b="1">
          <a:solidFill>
            <a:schemeClr val="tx2"/>
          </a:solidFill>
          <a:latin typeface="Arial" charset="0"/>
          <a:ea typeface="ＭＳ Ｐゴシック" pitchFamily="68" charset="-128"/>
          <a:cs typeface="ＭＳ Ｐゴシック"/>
        </a:defRPr>
      </a:lvl2pPr>
      <a:lvl3pPr algn="l" rtl="0" eaLnBrk="0" fontAlgn="base" hangingPunct="0">
        <a:spcBef>
          <a:spcPct val="0"/>
        </a:spcBef>
        <a:spcAft>
          <a:spcPct val="0"/>
        </a:spcAft>
        <a:defRPr sz="4000" b="1">
          <a:solidFill>
            <a:schemeClr val="tx2"/>
          </a:solidFill>
          <a:latin typeface="Arial" charset="0"/>
          <a:ea typeface="ＭＳ Ｐゴシック" pitchFamily="68" charset="-128"/>
          <a:cs typeface="ＭＳ Ｐゴシック"/>
        </a:defRPr>
      </a:lvl3pPr>
      <a:lvl4pPr algn="l" rtl="0" eaLnBrk="0" fontAlgn="base" hangingPunct="0">
        <a:spcBef>
          <a:spcPct val="0"/>
        </a:spcBef>
        <a:spcAft>
          <a:spcPct val="0"/>
        </a:spcAft>
        <a:defRPr sz="4000" b="1">
          <a:solidFill>
            <a:schemeClr val="tx2"/>
          </a:solidFill>
          <a:latin typeface="Arial" charset="0"/>
          <a:ea typeface="ＭＳ Ｐゴシック" pitchFamily="68" charset="-128"/>
          <a:cs typeface="ＭＳ Ｐゴシック"/>
        </a:defRPr>
      </a:lvl4pPr>
      <a:lvl5pPr algn="l" rtl="0" eaLnBrk="0" fontAlgn="base" hangingPunct="0">
        <a:spcBef>
          <a:spcPct val="0"/>
        </a:spcBef>
        <a:spcAft>
          <a:spcPct val="0"/>
        </a:spcAft>
        <a:defRPr sz="4000" b="1">
          <a:solidFill>
            <a:schemeClr val="tx2"/>
          </a:solidFill>
          <a:latin typeface="Arial" charset="0"/>
          <a:ea typeface="ＭＳ Ｐゴシック" pitchFamily="68" charset="-128"/>
          <a:cs typeface="ＭＳ Ｐゴシック"/>
        </a:defRPr>
      </a:lvl5pPr>
      <a:lvl6pPr marL="457200" algn="l" rtl="0" fontAlgn="base">
        <a:spcBef>
          <a:spcPct val="0"/>
        </a:spcBef>
        <a:spcAft>
          <a:spcPct val="0"/>
        </a:spcAft>
        <a:defRPr sz="4000" b="1">
          <a:solidFill>
            <a:schemeClr val="tx1"/>
          </a:solidFill>
          <a:latin typeface="Arial Narrow" charset="0"/>
        </a:defRPr>
      </a:lvl6pPr>
      <a:lvl7pPr marL="914400" algn="l" rtl="0" fontAlgn="base">
        <a:spcBef>
          <a:spcPct val="0"/>
        </a:spcBef>
        <a:spcAft>
          <a:spcPct val="0"/>
        </a:spcAft>
        <a:defRPr sz="4000" b="1">
          <a:solidFill>
            <a:schemeClr val="tx1"/>
          </a:solidFill>
          <a:latin typeface="Arial Narrow" charset="0"/>
        </a:defRPr>
      </a:lvl7pPr>
      <a:lvl8pPr marL="1371600" algn="l" rtl="0" fontAlgn="base">
        <a:spcBef>
          <a:spcPct val="0"/>
        </a:spcBef>
        <a:spcAft>
          <a:spcPct val="0"/>
        </a:spcAft>
        <a:defRPr sz="4000" b="1">
          <a:solidFill>
            <a:schemeClr val="tx1"/>
          </a:solidFill>
          <a:latin typeface="Arial Narrow" charset="0"/>
        </a:defRPr>
      </a:lvl8pPr>
      <a:lvl9pPr marL="1828800" algn="l" rtl="0" fontAlgn="base">
        <a:spcBef>
          <a:spcPct val="0"/>
        </a:spcBef>
        <a:spcAft>
          <a:spcPct val="0"/>
        </a:spcAft>
        <a:defRPr sz="4000" b="1">
          <a:solidFill>
            <a:schemeClr val="tx1"/>
          </a:solidFill>
          <a:latin typeface="Arial Narrow" charset="0"/>
        </a:defRPr>
      </a:lvl9pPr>
    </p:titleStyle>
    <p:bodyStyle>
      <a:lvl1pPr marL="342900" indent="-342900" algn="l" rtl="0" eaLnBrk="0" fontAlgn="base" hangingPunct="0">
        <a:lnSpc>
          <a:spcPct val="125000"/>
        </a:lnSpc>
        <a:spcBef>
          <a:spcPct val="20000"/>
        </a:spcBef>
        <a:spcAft>
          <a:spcPct val="0"/>
        </a:spcAft>
        <a:buChar char="•"/>
        <a:defRPr sz="2400" b="1">
          <a:solidFill>
            <a:srgbClr val="233953"/>
          </a:solidFill>
          <a:latin typeface="Arial" charset="0"/>
          <a:ea typeface="+mn-ea"/>
          <a:cs typeface="ＭＳ Ｐゴシック"/>
        </a:defRPr>
      </a:lvl1pPr>
      <a:lvl2pPr marL="742950" indent="-285750" algn="l" rtl="0" eaLnBrk="0" fontAlgn="base" hangingPunct="0">
        <a:lnSpc>
          <a:spcPct val="125000"/>
        </a:lnSpc>
        <a:spcBef>
          <a:spcPct val="20000"/>
        </a:spcBef>
        <a:spcAft>
          <a:spcPct val="0"/>
        </a:spcAft>
        <a:buChar char="–"/>
        <a:defRPr sz="2000" b="1">
          <a:solidFill>
            <a:srgbClr val="233953"/>
          </a:solidFill>
          <a:latin typeface="Arial" charset="0"/>
          <a:ea typeface="+mn-ea"/>
          <a:cs typeface="ＭＳ Ｐゴシック"/>
        </a:defRPr>
      </a:lvl2pPr>
      <a:lvl3pPr marL="1143000" indent="-228600" algn="l" rtl="0" eaLnBrk="0" fontAlgn="base" hangingPunct="0">
        <a:lnSpc>
          <a:spcPct val="125000"/>
        </a:lnSpc>
        <a:spcBef>
          <a:spcPct val="20000"/>
        </a:spcBef>
        <a:spcAft>
          <a:spcPct val="0"/>
        </a:spcAft>
        <a:buChar char="•"/>
        <a:defRPr b="1">
          <a:solidFill>
            <a:srgbClr val="233953"/>
          </a:solidFill>
          <a:latin typeface="Arial" charset="0"/>
          <a:ea typeface="+mn-ea"/>
          <a:cs typeface="ＭＳ Ｐゴシック"/>
        </a:defRPr>
      </a:lvl3pPr>
      <a:lvl4pPr marL="1600200" indent="-228600" algn="l" rtl="0" eaLnBrk="0" fontAlgn="base" hangingPunct="0">
        <a:lnSpc>
          <a:spcPct val="125000"/>
        </a:lnSpc>
        <a:spcBef>
          <a:spcPct val="20000"/>
        </a:spcBef>
        <a:spcAft>
          <a:spcPct val="0"/>
        </a:spcAft>
        <a:buChar char="–"/>
        <a:defRPr b="1">
          <a:solidFill>
            <a:srgbClr val="233953"/>
          </a:solidFill>
          <a:latin typeface="Arial" charset="0"/>
          <a:ea typeface="+mn-ea"/>
          <a:cs typeface="ＭＳ Ｐゴシック"/>
        </a:defRPr>
      </a:lvl4pPr>
      <a:lvl5pPr marL="2057400" indent="-228600" algn="l" rtl="0" eaLnBrk="0" fontAlgn="base" hangingPunct="0">
        <a:lnSpc>
          <a:spcPct val="125000"/>
        </a:lnSpc>
        <a:spcBef>
          <a:spcPct val="20000"/>
        </a:spcBef>
        <a:spcAft>
          <a:spcPct val="0"/>
        </a:spcAft>
        <a:buChar char="»"/>
        <a:defRPr sz="1600" b="1">
          <a:solidFill>
            <a:srgbClr val="233953"/>
          </a:solidFill>
          <a:latin typeface="Arial" charset="0"/>
          <a:ea typeface="+mn-ea"/>
          <a:cs typeface="ＭＳ Ｐゴシック"/>
        </a:defRPr>
      </a:lvl5pPr>
      <a:lvl6pPr marL="2514600" indent="-228600" algn="l" rtl="0" fontAlgn="base">
        <a:lnSpc>
          <a:spcPct val="125000"/>
        </a:lnSpc>
        <a:spcBef>
          <a:spcPct val="20000"/>
        </a:spcBef>
        <a:spcAft>
          <a:spcPct val="0"/>
        </a:spcAft>
        <a:buChar char="»"/>
        <a:defRPr sz="1600" b="1">
          <a:solidFill>
            <a:srgbClr val="233953"/>
          </a:solidFill>
          <a:latin typeface="+mn-lt"/>
          <a:ea typeface="+mn-ea"/>
        </a:defRPr>
      </a:lvl6pPr>
      <a:lvl7pPr marL="2971800" indent="-228600" algn="l" rtl="0" fontAlgn="base">
        <a:lnSpc>
          <a:spcPct val="125000"/>
        </a:lnSpc>
        <a:spcBef>
          <a:spcPct val="20000"/>
        </a:spcBef>
        <a:spcAft>
          <a:spcPct val="0"/>
        </a:spcAft>
        <a:buChar char="»"/>
        <a:defRPr sz="1600" b="1">
          <a:solidFill>
            <a:srgbClr val="233953"/>
          </a:solidFill>
          <a:latin typeface="+mn-lt"/>
          <a:ea typeface="+mn-ea"/>
        </a:defRPr>
      </a:lvl7pPr>
      <a:lvl8pPr marL="3429000" indent="-228600" algn="l" rtl="0" fontAlgn="base">
        <a:lnSpc>
          <a:spcPct val="125000"/>
        </a:lnSpc>
        <a:spcBef>
          <a:spcPct val="20000"/>
        </a:spcBef>
        <a:spcAft>
          <a:spcPct val="0"/>
        </a:spcAft>
        <a:buChar char="»"/>
        <a:defRPr sz="1600" b="1">
          <a:solidFill>
            <a:srgbClr val="233953"/>
          </a:solidFill>
          <a:latin typeface="+mn-lt"/>
          <a:ea typeface="+mn-ea"/>
        </a:defRPr>
      </a:lvl8pPr>
      <a:lvl9pPr marL="3886200" indent="-228600" algn="l" rtl="0" fontAlgn="base">
        <a:lnSpc>
          <a:spcPct val="125000"/>
        </a:lnSpc>
        <a:spcBef>
          <a:spcPct val="20000"/>
        </a:spcBef>
        <a:spcAft>
          <a:spcPct val="0"/>
        </a:spcAft>
        <a:buChar char="»"/>
        <a:defRPr sz="1600" b="1">
          <a:solidFill>
            <a:srgbClr val="233953"/>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27.jpeg"/><Relationship Id="rId2" Type="http://schemas.openxmlformats.org/officeDocument/2006/relationships/image" Target="../media/image29.emf"/><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7.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2.jpeg"/><Relationship Id="rId7" Type="http://schemas.openxmlformats.org/officeDocument/2006/relationships/image" Target="cid:image001.gif@01CBE233.6CE77A3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jpeg"/><Relationship Id="rId9"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hyperlink" Target="http://www.lattix.net/eway/default.aspx?pid=273&amp;trg=Main_5862&amp;Main_5862=5878:18269::0:6017:1:::0:0"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image" Target="../media/image70.png"/></Relationships>
</file>

<file path=ppt/slides/_rels/slide2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jpeg"/><Relationship Id="rId4" Type="http://schemas.openxmlformats.org/officeDocument/2006/relationships/image" Target="../media/image76.jpeg"/></Relationships>
</file>

<file path=ppt/slides/_rels/slide2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2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5" name="Rectangle 2"/>
          <p:cNvSpPr>
            <a:spLocks noGrp="1" noChangeArrowheads="1"/>
          </p:cNvSpPr>
          <p:nvPr>
            <p:ph type="ctrTitle"/>
          </p:nvPr>
        </p:nvSpPr>
        <p:spPr>
          <a:xfrm>
            <a:off x="562099" y="1656383"/>
            <a:ext cx="6624736" cy="1224136"/>
          </a:xfrm>
        </p:spPr>
        <p:txBody>
          <a:bodyPr/>
          <a:lstStyle/>
          <a:p>
            <a:r>
              <a:rPr lang="en-US" sz="3200" dirty="0" smtClean="0"/>
              <a:t>Brødrene Dahl – </a:t>
            </a:r>
            <a:r>
              <a:rPr lang="en-US" sz="3200" dirty="0" err="1" smtClean="0"/>
              <a:t>presentasjon</a:t>
            </a:r>
            <a:r>
              <a:rPr lang="en-US" sz="3200" dirty="0" smtClean="0"/>
              <a:t/>
            </a:r>
            <a:br>
              <a:rPr lang="en-US" sz="3200" dirty="0" smtClean="0"/>
            </a:br>
            <a:r>
              <a:rPr lang="en-US" sz="1200" dirty="0"/>
              <a:t/>
            </a:r>
            <a:br>
              <a:rPr lang="en-US" sz="1200" dirty="0"/>
            </a:br>
            <a:r>
              <a:rPr lang="en-US" sz="1200" dirty="0" smtClean="0"/>
              <a:t>Roger Lunde</a:t>
            </a:r>
            <a:br>
              <a:rPr lang="en-US" sz="1200" dirty="0" smtClean="0"/>
            </a:br>
            <a:r>
              <a:rPr lang="en-US" sz="1200" dirty="0" err="1" smtClean="0">
                <a:solidFill>
                  <a:schemeClr val="accent1"/>
                </a:solidFill>
              </a:rPr>
              <a:t>Juni</a:t>
            </a:r>
            <a:r>
              <a:rPr lang="en-US" sz="1200" dirty="0" smtClean="0">
                <a:solidFill>
                  <a:schemeClr val="accent1"/>
                </a:solidFill>
              </a:rPr>
              <a:t> </a:t>
            </a:r>
            <a:r>
              <a:rPr lang="en-US" sz="1200" dirty="0">
                <a:solidFill>
                  <a:schemeClr val="accent1"/>
                </a:solidFill>
              </a:rPr>
              <a:t>2013</a:t>
            </a:r>
            <a:r>
              <a:rPr lang="en-US" sz="3200" dirty="0">
                <a:solidFill>
                  <a:schemeClr val="accent1"/>
                </a:solidFill>
              </a:rPr>
              <a:t/>
            </a:r>
            <a:br>
              <a:rPr lang="en-US" sz="3200" dirty="0">
                <a:solidFill>
                  <a:schemeClr val="accent1"/>
                </a:solidFill>
              </a:rPr>
            </a:br>
            <a:endParaRPr lang="en-US" sz="1400"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12" t="9093" r="7896" b="7285"/>
          <a:stretch/>
        </p:blipFill>
        <p:spPr bwMode="auto">
          <a:xfrm>
            <a:off x="418083" y="1678598"/>
            <a:ext cx="5688632" cy="307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bwMode="auto">
          <a:xfrm>
            <a:off x="274638" y="215900"/>
            <a:ext cx="828198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162000" bIns="0"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nb-NO" sz="3200" b="1" smtClean="0">
                <a:solidFill>
                  <a:schemeClr val="tx2"/>
                </a:solidFill>
                <a:latin typeface="Arial Narrow" pitchFamily="34" charset="0"/>
              </a:rPr>
              <a:t>Logistikk effektivitet</a:t>
            </a:r>
            <a:endParaRPr lang="nb-NO" sz="3200" b="1">
              <a:solidFill>
                <a:schemeClr val="tx2"/>
              </a:solidFill>
              <a:latin typeface="Calibri" pitchFamily="34" charset="0"/>
              <a:cs typeface="Calibri" pitchFamily="34" charset="0"/>
            </a:endParaRPr>
          </a:p>
        </p:txBody>
      </p:sp>
      <p:sp>
        <p:nvSpPr>
          <p:cNvPr id="2" name="TekstSylinder 1"/>
          <p:cNvSpPr txBox="1"/>
          <p:nvPr/>
        </p:nvSpPr>
        <p:spPr>
          <a:xfrm>
            <a:off x="850131" y="1215043"/>
            <a:ext cx="5009383" cy="369332"/>
          </a:xfrm>
          <a:prstGeom prst="rect">
            <a:avLst/>
          </a:prstGeom>
          <a:noFill/>
        </p:spPr>
        <p:txBody>
          <a:bodyPr wrap="square" rtlCol="0">
            <a:spAutoFit/>
          </a:bodyPr>
          <a:lstStyle/>
          <a:p>
            <a:r>
              <a:rPr lang="nb-NO" dirty="0" smtClean="0"/>
              <a:t>Nytt oppgradert sentrallager - Langhus</a:t>
            </a:r>
            <a:endParaRPr lang="nb-NO" dirty="0"/>
          </a:p>
        </p:txBody>
      </p:sp>
      <p:sp>
        <p:nvSpPr>
          <p:cNvPr id="5" name="TekstSylinder 4"/>
          <p:cNvSpPr txBox="1"/>
          <p:nvPr/>
        </p:nvSpPr>
        <p:spPr>
          <a:xfrm>
            <a:off x="6466755" y="1591340"/>
            <a:ext cx="3168352" cy="2585323"/>
          </a:xfrm>
          <a:prstGeom prst="rect">
            <a:avLst/>
          </a:prstGeom>
          <a:noFill/>
        </p:spPr>
        <p:txBody>
          <a:bodyPr wrap="square" rtlCol="0">
            <a:spAutoFit/>
          </a:bodyPr>
          <a:lstStyle/>
          <a:p>
            <a:r>
              <a:rPr lang="nb-NO" u="sng" dirty="0" smtClean="0"/>
              <a:t>Langhus fakta:</a:t>
            </a:r>
          </a:p>
          <a:p>
            <a:endParaRPr lang="nb-NO" dirty="0"/>
          </a:p>
          <a:p>
            <a:r>
              <a:rPr lang="en-US" dirty="0" err="1" smtClean="0">
                <a:solidFill>
                  <a:srgbClr val="000000"/>
                </a:solidFill>
                <a:latin typeface="Calibri"/>
              </a:rPr>
              <a:t>Størrelse</a:t>
            </a:r>
            <a:r>
              <a:rPr lang="en-US" dirty="0" smtClean="0">
                <a:solidFill>
                  <a:srgbClr val="000000"/>
                </a:solidFill>
                <a:latin typeface="Calibri"/>
              </a:rPr>
              <a:t> (m</a:t>
            </a:r>
            <a:r>
              <a:rPr lang="en-US" baseline="30000" dirty="0" smtClean="0">
                <a:solidFill>
                  <a:srgbClr val="000000"/>
                </a:solidFill>
                <a:latin typeface="Calibri"/>
              </a:rPr>
              <a:t>2</a:t>
            </a:r>
            <a:r>
              <a:rPr lang="en-US" dirty="0" smtClean="0">
                <a:solidFill>
                  <a:srgbClr val="000000"/>
                </a:solidFill>
                <a:latin typeface="Calibri"/>
              </a:rPr>
              <a:t>)	110.000</a:t>
            </a:r>
          </a:p>
          <a:p>
            <a:r>
              <a:rPr lang="en-US" dirty="0" err="1" smtClean="0">
                <a:solidFill>
                  <a:srgbClr val="000000"/>
                </a:solidFill>
                <a:latin typeface="Calibri"/>
              </a:rPr>
              <a:t>Ansatte</a:t>
            </a:r>
            <a:r>
              <a:rPr lang="en-US" dirty="0" smtClean="0">
                <a:solidFill>
                  <a:srgbClr val="000000"/>
                </a:solidFill>
                <a:latin typeface="Calibri"/>
              </a:rPr>
              <a:t>		        230</a:t>
            </a:r>
          </a:p>
          <a:p>
            <a:r>
              <a:rPr lang="en-US" dirty="0" err="1" smtClean="0">
                <a:solidFill>
                  <a:srgbClr val="000000"/>
                </a:solidFill>
                <a:latin typeface="Calibri"/>
              </a:rPr>
              <a:t>Innelager</a:t>
            </a:r>
            <a:r>
              <a:rPr lang="en-US" dirty="0" smtClean="0">
                <a:solidFill>
                  <a:srgbClr val="000000"/>
                </a:solidFill>
                <a:latin typeface="Calibri"/>
              </a:rPr>
              <a:t> (m</a:t>
            </a:r>
            <a:r>
              <a:rPr lang="en-US" baseline="30000" dirty="0" smtClean="0">
                <a:solidFill>
                  <a:srgbClr val="000000"/>
                </a:solidFill>
                <a:latin typeface="Calibri"/>
              </a:rPr>
              <a:t>2)</a:t>
            </a:r>
            <a:r>
              <a:rPr lang="en-US" dirty="0" smtClean="0">
                <a:solidFill>
                  <a:srgbClr val="000000"/>
                </a:solidFill>
                <a:latin typeface="Calibri"/>
              </a:rPr>
              <a:t>  	   44.000</a:t>
            </a:r>
          </a:p>
          <a:p>
            <a:r>
              <a:rPr lang="en-US" dirty="0" err="1" smtClean="0">
                <a:solidFill>
                  <a:srgbClr val="000000"/>
                </a:solidFill>
                <a:latin typeface="Calibri"/>
              </a:rPr>
              <a:t>Ordrelinjer</a:t>
            </a:r>
            <a:r>
              <a:rPr lang="en-US" dirty="0" smtClean="0">
                <a:solidFill>
                  <a:srgbClr val="000000"/>
                </a:solidFill>
                <a:latin typeface="Calibri"/>
              </a:rPr>
              <a:t>/ dag         14.000</a:t>
            </a:r>
          </a:p>
          <a:p>
            <a:r>
              <a:rPr lang="en-US" dirty="0" err="1" smtClean="0">
                <a:solidFill>
                  <a:srgbClr val="000000"/>
                </a:solidFill>
                <a:latin typeface="Calibri"/>
              </a:rPr>
              <a:t>Produkter</a:t>
            </a:r>
            <a:r>
              <a:rPr lang="en-US" dirty="0" smtClean="0">
                <a:solidFill>
                  <a:srgbClr val="000000"/>
                </a:solidFill>
                <a:latin typeface="Calibri"/>
              </a:rPr>
              <a:t>	   27.000</a:t>
            </a:r>
          </a:p>
          <a:p>
            <a:r>
              <a:rPr lang="en-US" dirty="0" err="1" smtClean="0">
                <a:solidFill>
                  <a:srgbClr val="000000"/>
                </a:solidFill>
                <a:latin typeface="Calibri"/>
              </a:rPr>
              <a:t>Utgående</a:t>
            </a:r>
            <a:r>
              <a:rPr lang="en-US" dirty="0" smtClean="0">
                <a:solidFill>
                  <a:srgbClr val="000000"/>
                </a:solidFill>
                <a:latin typeface="Calibri"/>
              </a:rPr>
              <a:t> </a:t>
            </a:r>
            <a:r>
              <a:rPr lang="en-US" dirty="0" err="1" smtClean="0">
                <a:solidFill>
                  <a:srgbClr val="000000"/>
                </a:solidFill>
                <a:latin typeface="Calibri"/>
              </a:rPr>
              <a:t>lastebiler</a:t>
            </a:r>
            <a:r>
              <a:rPr lang="en-US" dirty="0" smtClean="0">
                <a:solidFill>
                  <a:srgbClr val="000000"/>
                </a:solidFill>
                <a:latin typeface="Calibri"/>
              </a:rPr>
              <a:t>	        120</a:t>
            </a:r>
            <a:endParaRPr lang="en-US" dirty="0">
              <a:solidFill>
                <a:srgbClr val="000000"/>
              </a:solidFill>
              <a:latin typeface="Calibri"/>
            </a:endParaRPr>
          </a:p>
          <a:p>
            <a:endParaRPr lang="nb-NO" dirty="0"/>
          </a:p>
        </p:txBody>
      </p:sp>
    </p:spTree>
    <p:extLst>
      <p:ext uri="{BB962C8B-B14F-4D97-AF65-F5344CB8AC3E}">
        <p14:creationId xmlns:p14="http://schemas.microsoft.com/office/powerpoint/2010/main" val="1654171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9" name="Picture 5" descr="Klim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067" y="3122161"/>
            <a:ext cx="2808312"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213" y="1081092"/>
            <a:ext cx="3454400"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e 9"/>
          <p:cNvPicPr>
            <a:picLocks noChangeAspect="1"/>
          </p:cNvPicPr>
          <p:nvPr/>
        </p:nvPicPr>
        <p:blipFill>
          <a:blip r:embed="rId4"/>
          <a:stretch>
            <a:fillRect/>
          </a:stretch>
        </p:blipFill>
        <p:spPr>
          <a:xfrm>
            <a:off x="2506315" y="1944415"/>
            <a:ext cx="3563937" cy="2378075"/>
          </a:xfrm>
          <a:prstGeom prst="rect">
            <a:avLst/>
          </a:prstGeom>
          <a:solidFill>
            <a:schemeClr val="bg1">
              <a:lumMod val="95000"/>
              <a:alpha val="52000"/>
            </a:schemeClr>
          </a:solidFill>
          <a:ln>
            <a:solidFill>
              <a:schemeClr val="bg1">
                <a:lumMod val="50000"/>
              </a:schemeClr>
            </a:solidFill>
          </a:ln>
        </p:spPr>
      </p:pic>
      <p:pic>
        <p:nvPicPr>
          <p:cNvPr id="35845" name="Bild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38950" y="115892"/>
            <a:ext cx="265271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Rectangle 2"/>
          <p:cNvSpPr txBox="1">
            <a:spLocks noChangeArrowheads="1"/>
          </p:cNvSpPr>
          <p:nvPr/>
        </p:nvSpPr>
        <p:spPr bwMode="auto">
          <a:xfrm>
            <a:off x="417517" y="-71434"/>
            <a:ext cx="5761037"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000" tIns="118800" rIns="162000"/>
          <a:lstStyle>
            <a:lvl1pPr marL="457200" indent="-457200"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nSpc>
                <a:spcPct val="125000"/>
              </a:lnSpc>
              <a:spcBef>
                <a:spcPct val="20000"/>
              </a:spcBef>
            </a:pPr>
            <a:r>
              <a:rPr lang="nb-NO" sz="3600" b="1" dirty="0" smtClean="0">
                <a:solidFill>
                  <a:srgbClr val="233953"/>
                </a:solidFill>
                <a:latin typeface="Arial Narrow" pitchFamily="34" charset="0"/>
              </a:rPr>
              <a:t>Kompetanse</a:t>
            </a:r>
          </a:p>
          <a:p>
            <a:pPr>
              <a:lnSpc>
                <a:spcPct val="125000"/>
              </a:lnSpc>
              <a:spcBef>
                <a:spcPct val="20000"/>
              </a:spcBef>
            </a:pPr>
            <a:endParaRPr lang="nb-NO" sz="1600" b="1" dirty="0" smtClean="0">
              <a:solidFill>
                <a:srgbClr val="233953"/>
              </a:solidFill>
              <a:latin typeface="Arial Narrow" pitchFamily="34" charset="0"/>
            </a:endParaRPr>
          </a:p>
          <a:p>
            <a:pPr>
              <a:lnSpc>
                <a:spcPct val="125000"/>
              </a:lnSpc>
              <a:spcBef>
                <a:spcPct val="20000"/>
              </a:spcBef>
            </a:pPr>
            <a:r>
              <a:rPr lang="nb-NO" sz="1600" b="1" dirty="0" smtClean="0">
                <a:solidFill>
                  <a:srgbClr val="233953"/>
                </a:solidFill>
                <a:latin typeface="Arial Narrow" pitchFamily="34" charset="0"/>
              </a:rPr>
              <a:t>Produkt og systemutvikling </a:t>
            </a:r>
          </a:p>
          <a:p>
            <a:pPr>
              <a:lnSpc>
                <a:spcPct val="125000"/>
              </a:lnSpc>
              <a:spcBef>
                <a:spcPct val="20000"/>
              </a:spcBef>
            </a:pPr>
            <a:r>
              <a:rPr lang="nb-NO" sz="1600" b="1" dirty="0" smtClean="0">
                <a:solidFill>
                  <a:srgbClr val="233953"/>
                </a:solidFill>
                <a:latin typeface="Arial Narrow" pitchFamily="34" charset="0"/>
              </a:rPr>
              <a:t>Intern og ekstern kompetansebygging</a:t>
            </a:r>
            <a:endParaRPr lang="nb-NO" sz="1600" b="1" dirty="0">
              <a:solidFill>
                <a:srgbClr val="233953"/>
              </a:solidFill>
              <a:latin typeface="Arial Narrow" pitchFamily="34" charset="0"/>
            </a:endParaRPr>
          </a:p>
        </p:txBody>
      </p:sp>
      <p:pic>
        <p:nvPicPr>
          <p:cNvPr id="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2020" t="13228" r="14943" b="16286"/>
          <a:stretch/>
        </p:blipFill>
        <p:spPr bwMode="auto">
          <a:xfrm>
            <a:off x="5744035" y="3456583"/>
            <a:ext cx="4046197" cy="2195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363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ChangeArrowheads="1"/>
          </p:cNvSpPr>
          <p:nvPr/>
        </p:nvSpPr>
        <p:spPr bwMode="auto">
          <a:xfrm>
            <a:off x="346075" y="41275"/>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endParaRPr lang="en-US" sz="3200" b="1">
              <a:latin typeface="Arial Narrow" pitchFamily="34" charset="0"/>
            </a:endParaRPr>
          </a:p>
        </p:txBody>
      </p:sp>
      <p:grpSp>
        <p:nvGrpSpPr>
          <p:cNvPr id="36867" name="Group 5"/>
          <p:cNvGrpSpPr>
            <a:grpSpLocks noChangeAspect="1"/>
          </p:cNvGrpSpPr>
          <p:nvPr/>
        </p:nvGrpSpPr>
        <p:grpSpPr bwMode="auto">
          <a:xfrm>
            <a:off x="1354138" y="647700"/>
            <a:ext cx="7488237" cy="4392613"/>
            <a:chOff x="853" y="408"/>
            <a:chExt cx="4717" cy="2767"/>
          </a:xfrm>
        </p:grpSpPr>
        <p:sp>
          <p:nvSpPr>
            <p:cNvPr id="36870" name="AutoShape 4"/>
            <p:cNvSpPr>
              <a:spLocks noChangeAspect="1" noChangeArrowheads="1" noTextEdit="1"/>
            </p:cNvSpPr>
            <p:nvPr/>
          </p:nvSpPr>
          <p:spPr bwMode="auto">
            <a:xfrm>
              <a:off x="853" y="408"/>
              <a:ext cx="4717" cy="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p>
          </p:txBody>
        </p:sp>
        <p:grpSp>
          <p:nvGrpSpPr>
            <p:cNvPr id="36871" name="Group 206"/>
            <p:cNvGrpSpPr>
              <a:grpSpLocks/>
            </p:cNvGrpSpPr>
            <p:nvPr/>
          </p:nvGrpSpPr>
          <p:grpSpPr bwMode="auto">
            <a:xfrm>
              <a:off x="892" y="541"/>
              <a:ext cx="4677" cy="2520"/>
              <a:chOff x="892" y="541"/>
              <a:chExt cx="4677" cy="2520"/>
            </a:xfrm>
          </p:grpSpPr>
          <p:sp>
            <p:nvSpPr>
              <p:cNvPr id="37283" name="Rectangle 6"/>
              <p:cNvSpPr>
                <a:spLocks noChangeArrowheads="1"/>
              </p:cNvSpPr>
              <p:nvPr/>
            </p:nvSpPr>
            <p:spPr bwMode="auto">
              <a:xfrm>
                <a:off x="3357" y="673"/>
                <a:ext cx="1383" cy="40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728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 y="1466"/>
                <a:ext cx="46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285" name="Rectangle 8"/>
              <p:cNvSpPr>
                <a:spLocks noChangeArrowheads="1"/>
              </p:cNvSpPr>
              <p:nvPr/>
            </p:nvSpPr>
            <p:spPr bwMode="auto">
              <a:xfrm>
                <a:off x="3357" y="673"/>
                <a:ext cx="1383" cy="40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286" name="Rectangle 9"/>
              <p:cNvSpPr>
                <a:spLocks noChangeArrowheads="1"/>
              </p:cNvSpPr>
              <p:nvPr/>
            </p:nvSpPr>
            <p:spPr bwMode="auto">
              <a:xfrm>
                <a:off x="1132" y="587"/>
                <a:ext cx="135"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1100" b="1">
                    <a:solidFill>
                      <a:srgbClr val="595959"/>
                    </a:solidFill>
                  </a:rPr>
                  <a:t>M</a:t>
                </a:r>
                <a:endParaRPr lang="nb-NO"/>
              </a:p>
            </p:txBody>
          </p:sp>
          <p:sp>
            <p:nvSpPr>
              <p:cNvPr id="37287" name="Rectangle 10"/>
              <p:cNvSpPr>
                <a:spLocks noChangeArrowheads="1"/>
              </p:cNvSpPr>
              <p:nvPr/>
            </p:nvSpPr>
            <p:spPr bwMode="auto">
              <a:xfrm>
                <a:off x="1217" y="587"/>
                <a:ext cx="10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1100" b="1">
                    <a:solidFill>
                      <a:srgbClr val="595959"/>
                    </a:solidFill>
                  </a:rPr>
                  <a:t>å</a:t>
                </a:r>
                <a:endParaRPr lang="nb-NO"/>
              </a:p>
            </p:txBody>
          </p:sp>
          <p:sp>
            <p:nvSpPr>
              <p:cNvPr id="37288" name="Rectangle 11"/>
              <p:cNvSpPr>
                <a:spLocks noChangeArrowheads="1"/>
              </p:cNvSpPr>
              <p:nvPr/>
            </p:nvSpPr>
            <p:spPr bwMode="auto">
              <a:xfrm>
                <a:off x="1273" y="587"/>
                <a:ext cx="45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1100" b="1">
                    <a:solidFill>
                      <a:srgbClr val="595959"/>
                    </a:solidFill>
                  </a:rPr>
                  <a:t>lsetting:</a:t>
                </a:r>
                <a:endParaRPr lang="nb-NO"/>
              </a:p>
            </p:txBody>
          </p:sp>
          <p:sp>
            <p:nvSpPr>
              <p:cNvPr id="37289" name="Rectangle 12"/>
              <p:cNvSpPr>
                <a:spLocks noChangeArrowheads="1"/>
              </p:cNvSpPr>
              <p:nvPr/>
            </p:nvSpPr>
            <p:spPr bwMode="auto">
              <a:xfrm>
                <a:off x="1132" y="692"/>
                <a:ext cx="82"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1100">
                    <a:solidFill>
                      <a:srgbClr val="595959"/>
                    </a:solidFill>
                  </a:rPr>
                  <a:t>•</a:t>
                </a:r>
                <a:endParaRPr lang="nb-NO"/>
              </a:p>
            </p:txBody>
          </p:sp>
          <p:sp>
            <p:nvSpPr>
              <p:cNvPr id="37290" name="Rectangle 13"/>
              <p:cNvSpPr>
                <a:spLocks noChangeArrowheads="1"/>
              </p:cNvSpPr>
              <p:nvPr/>
            </p:nvSpPr>
            <p:spPr bwMode="auto">
              <a:xfrm>
                <a:off x="1197" y="692"/>
                <a:ext cx="745"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1100">
                    <a:solidFill>
                      <a:srgbClr val="595959"/>
                    </a:solidFill>
                  </a:rPr>
                  <a:t>50 % Solenergi</a:t>
                </a:r>
                <a:endParaRPr lang="nb-NO"/>
              </a:p>
            </p:txBody>
          </p:sp>
          <p:sp>
            <p:nvSpPr>
              <p:cNvPr id="37291" name="Rectangle 14"/>
              <p:cNvSpPr>
                <a:spLocks noChangeArrowheads="1"/>
              </p:cNvSpPr>
              <p:nvPr/>
            </p:nvSpPr>
            <p:spPr bwMode="auto">
              <a:xfrm>
                <a:off x="1132" y="796"/>
                <a:ext cx="82"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1100">
                    <a:solidFill>
                      <a:srgbClr val="595959"/>
                    </a:solidFill>
                  </a:rPr>
                  <a:t>•</a:t>
                </a:r>
                <a:endParaRPr lang="nb-NO"/>
              </a:p>
            </p:txBody>
          </p:sp>
          <p:sp>
            <p:nvSpPr>
              <p:cNvPr id="37292" name="Rectangle 15"/>
              <p:cNvSpPr>
                <a:spLocks noChangeArrowheads="1"/>
              </p:cNvSpPr>
              <p:nvPr/>
            </p:nvSpPr>
            <p:spPr bwMode="auto">
              <a:xfrm>
                <a:off x="1197" y="796"/>
                <a:ext cx="1191"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1100">
                    <a:solidFill>
                      <a:srgbClr val="595959"/>
                    </a:solidFill>
                  </a:rPr>
                  <a:t>30 % varmepumpe (luft/v</a:t>
                </a:r>
                <a:endParaRPr lang="nb-NO"/>
              </a:p>
            </p:txBody>
          </p:sp>
          <p:sp>
            <p:nvSpPr>
              <p:cNvPr id="37295" name="Rectangle 18"/>
              <p:cNvSpPr>
                <a:spLocks noChangeArrowheads="1"/>
              </p:cNvSpPr>
              <p:nvPr/>
            </p:nvSpPr>
            <p:spPr bwMode="auto">
              <a:xfrm>
                <a:off x="1132" y="900"/>
                <a:ext cx="82"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1100">
                    <a:solidFill>
                      <a:srgbClr val="595959"/>
                    </a:solidFill>
                  </a:rPr>
                  <a:t>•</a:t>
                </a:r>
                <a:endParaRPr lang="nb-NO"/>
              </a:p>
            </p:txBody>
          </p:sp>
          <p:sp>
            <p:nvSpPr>
              <p:cNvPr id="37296" name="Rectangle 19"/>
              <p:cNvSpPr>
                <a:spLocks noChangeArrowheads="1"/>
              </p:cNvSpPr>
              <p:nvPr/>
            </p:nvSpPr>
            <p:spPr bwMode="auto">
              <a:xfrm>
                <a:off x="1197" y="900"/>
                <a:ext cx="15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1100" dirty="0">
                    <a:solidFill>
                      <a:srgbClr val="595959"/>
                    </a:solidFill>
                  </a:rPr>
                  <a:t>20 % fjernvarme/gass (22 </a:t>
                </a:r>
                <a:r>
                  <a:rPr lang="nb-NO" sz="1100" dirty="0" smtClean="0">
                    <a:solidFill>
                      <a:srgbClr val="595959"/>
                    </a:solidFill>
                  </a:rPr>
                  <a:t>kalde dager </a:t>
                </a:r>
                <a:endParaRPr lang="nb-NO" dirty="0"/>
              </a:p>
            </p:txBody>
          </p:sp>
          <p:sp>
            <p:nvSpPr>
              <p:cNvPr id="37299" name="Line 22"/>
              <p:cNvSpPr>
                <a:spLocks noChangeShapeType="1"/>
              </p:cNvSpPr>
              <p:nvPr/>
            </p:nvSpPr>
            <p:spPr bwMode="auto">
              <a:xfrm>
                <a:off x="4049" y="674"/>
                <a:ext cx="0" cy="399"/>
              </a:xfrm>
              <a:prstGeom prst="line">
                <a:avLst/>
              </a:prstGeom>
              <a:noFill/>
              <a:ln w="11113">
                <a:solidFill>
                  <a:srgbClr val="B3B3B3"/>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300" name="Line 23"/>
              <p:cNvSpPr>
                <a:spLocks noChangeShapeType="1"/>
              </p:cNvSpPr>
              <p:nvPr/>
            </p:nvSpPr>
            <p:spPr bwMode="auto">
              <a:xfrm>
                <a:off x="4415" y="727"/>
                <a:ext cx="0" cy="399"/>
              </a:xfrm>
              <a:prstGeom prst="line">
                <a:avLst/>
              </a:prstGeom>
              <a:noFill/>
              <a:ln w="11113">
                <a:solidFill>
                  <a:srgbClr val="B3B3B3"/>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301" name="Freeform 24"/>
              <p:cNvSpPr>
                <a:spLocks noEditPoints="1"/>
              </p:cNvSpPr>
              <p:nvPr/>
            </p:nvSpPr>
            <p:spPr bwMode="auto">
              <a:xfrm>
                <a:off x="3336" y="541"/>
                <a:ext cx="44" cy="535"/>
              </a:xfrm>
              <a:custGeom>
                <a:avLst/>
                <a:gdLst>
                  <a:gd name="T0" fmla="*/ 1 w 87"/>
                  <a:gd name="T1" fmla="*/ 1 h 1070"/>
                  <a:gd name="T2" fmla="*/ 1 w 87"/>
                  <a:gd name="T3" fmla="*/ 1 h 1070"/>
                  <a:gd name="T4" fmla="*/ 1 w 87"/>
                  <a:gd name="T5" fmla="*/ 1 h 1070"/>
                  <a:gd name="T6" fmla="*/ 1 w 87"/>
                  <a:gd name="T7" fmla="*/ 1 h 1070"/>
                  <a:gd name="T8" fmla="*/ 1 w 87"/>
                  <a:gd name="T9" fmla="*/ 1 h 1070"/>
                  <a:gd name="T10" fmla="*/ 1 w 87"/>
                  <a:gd name="T11" fmla="*/ 1 h 1070"/>
                  <a:gd name="T12" fmla="*/ 1 w 87"/>
                  <a:gd name="T13" fmla="*/ 1 h 1070"/>
                  <a:gd name="T14" fmla="*/ 1 w 87"/>
                  <a:gd name="T15" fmla="*/ 1 h 1070"/>
                  <a:gd name="T16" fmla="*/ 1 w 87"/>
                  <a:gd name="T17" fmla="*/ 1 h 1070"/>
                  <a:gd name="T18" fmla="*/ 1 w 87"/>
                  <a:gd name="T19" fmla="*/ 1 h 1070"/>
                  <a:gd name="T20" fmla="*/ 1 w 87"/>
                  <a:gd name="T21" fmla="*/ 1 h 1070"/>
                  <a:gd name="T22" fmla="*/ 1 w 87"/>
                  <a:gd name="T23" fmla="*/ 1 h 1070"/>
                  <a:gd name="T24" fmla="*/ 1 w 87"/>
                  <a:gd name="T25" fmla="*/ 1 h 1070"/>
                  <a:gd name="T26" fmla="*/ 1 w 87"/>
                  <a:gd name="T27" fmla="*/ 1 h 1070"/>
                  <a:gd name="T28" fmla="*/ 1 w 87"/>
                  <a:gd name="T29" fmla="*/ 1 h 1070"/>
                  <a:gd name="T30" fmla="*/ 1 w 87"/>
                  <a:gd name="T31" fmla="*/ 1 h 1070"/>
                  <a:gd name="T32" fmla="*/ 1 w 87"/>
                  <a:gd name="T33" fmla="*/ 1 h 1070"/>
                  <a:gd name="T34" fmla="*/ 1 w 87"/>
                  <a:gd name="T35" fmla="*/ 1 h 1070"/>
                  <a:gd name="T36" fmla="*/ 1 w 87"/>
                  <a:gd name="T37" fmla="*/ 1 h 1070"/>
                  <a:gd name="T38" fmla="*/ 1 w 87"/>
                  <a:gd name="T39" fmla="*/ 1 h 1070"/>
                  <a:gd name="T40" fmla="*/ 0 w 87"/>
                  <a:gd name="T41" fmla="*/ 1 h 1070"/>
                  <a:gd name="T42" fmla="*/ 1 w 87"/>
                  <a:gd name="T43" fmla="*/ 0 h 1070"/>
                  <a:gd name="T44" fmla="*/ 1 w 87"/>
                  <a:gd name="T45" fmla="*/ 1 h 1070"/>
                  <a:gd name="T46" fmla="*/ 0 w 87"/>
                  <a:gd name="T47" fmla="*/ 1 h 10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7"/>
                  <a:gd name="T73" fmla="*/ 0 h 1070"/>
                  <a:gd name="T74" fmla="*/ 87 w 87"/>
                  <a:gd name="T75" fmla="*/ 1070 h 10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7" h="1070">
                    <a:moveTo>
                      <a:pt x="35" y="1064"/>
                    </a:moveTo>
                    <a:lnTo>
                      <a:pt x="36" y="61"/>
                    </a:lnTo>
                    <a:lnTo>
                      <a:pt x="36" y="59"/>
                    </a:lnTo>
                    <a:lnTo>
                      <a:pt x="38" y="56"/>
                    </a:lnTo>
                    <a:lnTo>
                      <a:pt x="40" y="55"/>
                    </a:lnTo>
                    <a:lnTo>
                      <a:pt x="43" y="55"/>
                    </a:lnTo>
                    <a:lnTo>
                      <a:pt x="45" y="55"/>
                    </a:lnTo>
                    <a:lnTo>
                      <a:pt x="49" y="56"/>
                    </a:lnTo>
                    <a:lnTo>
                      <a:pt x="50" y="59"/>
                    </a:lnTo>
                    <a:lnTo>
                      <a:pt x="50" y="61"/>
                    </a:lnTo>
                    <a:lnTo>
                      <a:pt x="49" y="1064"/>
                    </a:lnTo>
                    <a:lnTo>
                      <a:pt x="49" y="1067"/>
                    </a:lnTo>
                    <a:lnTo>
                      <a:pt x="47" y="1069"/>
                    </a:lnTo>
                    <a:lnTo>
                      <a:pt x="43" y="1070"/>
                    </a:lnTo>
                    <a:lnTo>
                      <a:pt x="42" y="1070"/>
                    </a:lnTo>
                    <a:lnTo>
                      <a:pt x="38" y="1070"/>
                    </a:lnTo>
                    <a:lnTo>
                      <a:pt x="36" y="1069"/>
                    </a:lnTo>
                    <a:lnTo>
                      <a:pt x="35" y="1067"/>
                    </a:lnTo>
                    <a:lnTo>
                      <a:pt x="35" y="1064"/>
                    </a:lnTo>
                    <a:close/>
                    <a:moveTo>
                      <a:pt x="0" y="74"/>
                    </a:moveTo>
                    <a:lnTo>
                      <a:pt x="43" y="0"/>
                    </a:lnTo>
                    <a:lnTo>
                      <a:pt x="87" y="74"/>
                    </a:lnTo>
                    <a:lnTo>
                      <a:pt x="0" y="74"/>
                    </a:lnTo>
                    <a:close/>
                  </a:path>
                </a:pathLst>
              </a:custGeom>
              <a:solidFill>
                <a:srgbClr val="B3B3B3"/>
              </a:solidFill>
              <a:ln w="1588">
                <a:solidFill>
                  <a:srgbClr val="B3B3B3"/>
                </a:solidFill>
                <a:round/>
                <a:headEnd/>
                <a:tailEnd/>
              </a:ln>
            </p:spPr>
            <p:txBody>
              <a:bodyPr/>
              <a:lstStyle/>
              <a:p>
                <a:endParaRPr lang="nb-NO"/>
              </a:p>
            </p:txBody>
          </p:sp>
          <p:sp>
            <p:nvSpPr>
              <p:cNvPr id="37302" name="Freeform 25"/>
              <p:cNvSpPr>
                <a:spLocks noEditPoints="1"/>
              </p:cNvSpPr>
              <p:nvPr/>
            </p:nvSpPr>
            <p:spPr bwMode="auto">
              <a:xfrm>
                <a:off x="3354" y="1055"/>
                <a:ext cx="1630" cy="37"/>
              </a:xfrm>
              <a:custGeom>
                <a:avLst/>
                <a:gdLst>
                  <a:gd name="T0" fmla="*/ 0 w 3261"/>
                  <a:gd name="T1" fmla="*/ 0 h 75"/>
                  <a:gd name="T2" fmla="*/ 0 w 3261"/>
                  <a:gd name="T3" fmla="*/ 0 h 75"/>
                  <a:gd name="T4" fmla="*/ 0 w 3261"/>
                  <a:gd name="T5" fmla="*/ 0 h 75"/>
                  <a:gd name="T6" fmla="*/ 0 w 3261"/>
                  <a:gd name="T7" fmla="*/ 0 h 75"/>
                  <a:gd name="T8" fmla="*/ 0 w 3261"/>
                  <a:gd name="T9" fmla="*/ 0 h 75"/>
                  <a:gd name="T10" fmla="*/ 0 w 3261"/>
                  <a:gd name="T11" fmla="*/ 0 h 75"/>
                  <a:gd name="T12" fmla="*/ 0 w 3261"/>
                  <a:gd name="T13" fmla="*/ 0 h 75"/>
                  <a:gd name="T14" fmla="*/ 0 w 3261"/>
                  <a:gd name="T15" fmla="*/ 0 h 75"/>
                  <a:gd name="T16" fmla="*/ 0 w 3261"/>
                  <a:gd name="T17" fmla="*/ 0 h 75"/>
                  <a:gd name="T18" fmla="*/ 0 w 3261"/>
                  <a:gd name="T19" fmla="*/ 0 h 75"/>
                  <a:gd name="T20" fmla="*/ 0 w 3261"/>
                  <a:gd name="T21" fmla="*/ 0 h 75"/>
                  <a:gd name="T22" fmla="*/ 0 w 3261"/>
                  <a:gd name="T23" fmla="*/ 0 h 75"/>
                  <a:gd name="T24" fmla="*/ 0 w 3261"/>
                  <a:gd name="T25" fmla="*/ 0 h 75"/>
                  <a:gd name="T26" fmla="*/ 0 w 3261"/>
                  <a:gd name="T27" fmla="*/ 0 h 75"/>
                  <a:gd name="T28" fmla="*/ 0 w 3261"/>
                  <a:gd name="T29" fmla="*/ 0 h 75"/>
                  <a:gd name="T30" fmla="*/ 0 w 3261"/>
                  <a:gd name="T31" fmla="*/ 0 h 75"/>
                  <a:gd name="T32" fmla="*/ 0 w 3261"/>
                  <a:gd name="T33" fmla="*/ 0 h 75"/>
                  <a:gd name="T34" fmla="*/ 0 w 3261"/>
                  <a:gd name="T35" fmla="*/ 0 h 75"/>
                  <a:gd name="T36" fmla="*/ 0 w 3261"/>
                  <a:gd name="T37" fmla="*/ 0 h 75"/>
                  <a:gd name="T38" fmla="*/ 0 w 3261"/>
                  <a:gd name="T39" fmla="*/ 0 h 75"/>
                  <a:gd name="T40" fmla="*/ 0 w 3261"/>
                  <a:gd name="T41" fmla="*/ 0 h 75"/>
                  <a:gd name="T42" fmla="*/ 0 w 3261"/>
                  <a:gd name="T43" fmla="*/ 0 h 75"/>
                  <a:gd name="T44" fmla="*/ 0 w 3261"/>
                  <a:gd name="T45" fmla="*/ 0 h 75"/>
                  <a:gd name="T46" fmla="*/ 0 w 3261"/>
                  <a:gd name="T47" fmla="*/ 0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61"/>
                  <a:gd name="T73" fmla="*/ 0 h 75"/>
                  <a:gd name="T74" fmla="*/ 3261 w 3261"/>
                  <a:gd name="T75" fmla="*/ 75 h 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61" h="75">
                    <a:moveTo>
                      <a:pt x="7" y="30"/>
                    </a:moveTo>
                    <a:lnTo>
                      <a:pt x="3188" y="32"/>
                    </a:lnTo>
                    <a:lnTo>
                      <a:pt x="3191" y="32"/>
                    </a:lnTo>
                    <a:lnTo>
                      <a:pt x="3193" y="33"/>
                    </a:lnTo>
                    <a:lnTo>
                      <a:pt x="3195" y="36"/>
                    </a:lnTo>
                    <a:lnTo>
                      <a:pt x="3196" y="38"/>
                    </a:lnTo>
                    <a:lnTo>
                      <a:pt x="3195" y="41"/>
                    </a:lnTo>
                    <a:lnTo>
                      <a:pt x="3193" y="42"/>
                    </a:lnTo>
                    <a:lnTo>
                      <a:pt x="3191" y="43"/>
                    </a:lnTo>
                    <a:lnTo>
                      <a:pt x="3188" y="45"/>
                    </a:lnTo>
                    <a:lnTo>
                      <a:pt x="7" y="43"/>
                    </a:lnTo>
                    <a:lnTo>
                      <a:pt x="3" y="42"/>
                    </a:lnTo>
                    <a:lnTo>
                      <a:pt x="1" y="41"/>
                    </a:lnTo>
                    <a:lnTo>
                      <a:pt x="0" y="39"/>
                    </a:lnTo>
                    <a:lnTo>
                      <a:pt x="0" y="36"/>
                    </a:lnTo>
                    <a:lnTo>
                      <a:pt x="0" y="35"/>
                    </a:lnTo>
                    <a:lnTo>
                      <a:pt x="1" y="32"/>
                    </a:lnTo>
                    <a:lnTo>
                      <a:pt x="3" y="30"/>
                    </a:lnTo>
                    <a:lnTo>
                      <a:pt x="7" y="30"/>
                    </a:lnTo>
                    <a:close/>
                    <a:moveTo>
                      <a:pt x="3174" y="0"/>
                    </a:moveTo>
                    <a:lnTo>
                      <a:pt x="3261" y="38"/>
                    </a:lnTo>
                    <a:lnTo>
                      <a:pt x="3174" y="75"/>
                    </a:lnTo>
                    <a:lnTo>
                      <a:pt x="3174" y="0"/>
                    </a:lnTo>
                    <a:close/>
                  </a:path>
                </a:pathLst>
              </a:custGeom>
              <a:solidFill>
                <a:srgbClr val="B3B3B3"/>
              </a:solidFill>
              <a:ln w="1588">
                <a:solidFill>
                  <a:srgbClr val="B3B3B3"/>
                </a:solidFill>
                <a:round/>
                <a:headEnd/>
                <a:tailEnd/>
              </a:ln>
            </p:spPr>
            <p:txBody>
              <a:bodyPr/>
              <a:lstStyle/>
              <a:p>
                <a:endParaRPr lang="nb-NO"/>
              </a:p>
            </p:txBody>
          </p:sp>
          <p:sp>
            <p:nvSpPr>
              <p:cNvPr id="37303" name="Rectangle 26"/>
              <p:cNvSpPr>
                <a:spLocks noChangeArrowheads="1"/>
              </p:cNvSpPr>
              <p:nvPr/>
            </p:nvSpPr>
            <p:spPr bwMode="auto">
              <a:xfrm>
                <a:off x="5037" y="1034"/>
                <a:ext cx="19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900">
                    <a:solidFill>
                      <a:srgbClr val="606060"/>
                    </a:solidFill>
                  </a:rPr>
                  <a:t>Dgr</a:t>
                </a:r>
                <a:endParaRPr lang="nb-NO"/>
              </a:p>
            </p:txBody>
          </p:sp>
          <p:sp>
            <p:nvSpPr>
              <p:cNvPr id="37304" name="Rectangle 27"/>
              <p:cNvSpPr>
                <a:spLocks noChangeArrowheads="1"/>
              </p:cNvSpPr>
              <p:nvPr/>
            </p:nvSpPr>
            <p:spPr bwMode="auto">
              <a:xfrm>
                <a:off x="3592" y="735"/>
                <a:ext cx="224"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50 % </a:t>
                </a:r>
                <a:endParaRPr lang="nb-NO"/>
              </a:p>
            </p:txBody>
          </p:sp>
          <p:sp>
            <p:nvSpPr>
              <p:cNvPr id="37305" name="Rectangle 28"/>
              <p:cNvSpPr>
                <a:spLocks noChangeArrowheads="1"/>
              </p:cNvSpPr>
              <p:nvPr/>
            </p:nvSpPr>
            <p:spPr bwMode="auto">
              <a:xfrm>
                <a:off x="4176" y="735"/>
                <a:ext cx="224"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30 % </a:t>
                </a:r>
                <a:endParaRPr lang="nb-NO"/>
              </a:p>
            </p:txBody>
          </p:sp>
          <p:sp>
            <p:nvSpPr>
              <p:cNvPr id="37306" name="Rectangle 29"/>
              <p:cNvSpPr>
                <a:spLocks noChangeArrowheads="1"/>
              </p:cNvSpPr>
              <p:nvPr/>
            </p:nvSpPr>
            <p:spPr bwMode="auto">
              <a:xfrm>
                <a:off x="4528" y="740"/>
                <a:ext cx="224"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20 % </a:t>
                </a:r>
                <a:endParaRPr lang="nb-NO"/>
              </a:p>
            </p:txBody>
          </p:sp>
          <p:sp>
            <p:nvSpPr>
              <p:cNvPr id="37307" name="Rectangle 30"/>
              <p:cNvSpPr>
                <a:spLocks noChangeArrowheads="1"/>
              </p:cNvSpPr>
              <p:nvPr/>
            </p:nvSpPr>
            <p:spPr bwMode="auto">
              <a:xfrm>
                <a:off x="3572" y="819"/>
                <a:ext cx="181"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b="1">
                    <a:solidFill>
                      <a:srgbClr val="595959"/>
                    </a:solidFill>
                  </a:rPr>
                  <a:t>200 </a:t>
                </a:r>
                <a:endParaRPr lang="nb-NO"/>
              </a:p>
            </p:txBody>
          </p:sp>
          <p:sp>
            <p:nvSpPr>
              <p:cNvPr id="37308" name="Rectangle 31"/>
              <p:cNvSpPr>
                <a:spLocks noChangeArrowheads="1"/>
              </p:cNvSpPr>
              <p:nvPr/>
            </p:nvSpPr>
            <p:spPr bwMode="auto">
              <a:xfrm>
                <a:off x="3712" y="819"/>
                <a:ext cx="156"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b="1">
                    <a:solidFill>
                      <a:srgbClr val="595959"/>
                    </a:solidFill>
                  </a:rPr>
                  <a:t>dgr</a:t>
                </a:r>
                <a:endParaRPr lang="nb-NO"/>
              </a:p>
            </p:txBody>
          </p:sp>
          <p:sp>
            <p:nvSpPr>
              <p:cNvPr id="37309" name="Rectangle 32"/>
              <p:cNvSpPr>
                <a:spLocks noChangeArrowheads="1"/>
              </p:cNvSpPr>
              <p:nvPr/>
            </p:nvSpPr>
            <p:spPr bwMode="auto">
              <a:xfrm>
                <a:off x="4105" y="819"/>
                <a:ext cx="181"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b="1">
                    <a:solidFill>
                      <a:srgbClr val="595959"/>
                    </a:solidFill>
                  </a:rPr>
                  <a:t>180 </a:t>
                </a:r>
                <a:endParaRPr lang="nb-NO"/>
              </a:p>
            </p:txBody>
          </p:sp>
          <p:sp>
            <p:nvSpPr>
              <p:cNvPr id="37310" name="Rectangle 33"/>
              <p:cNvSpPr>
                <a:spLocks noChangeArrowheads="1"/>
              </p:cNvSpPr>
              <p:nvPr/>
            </p:nvSpPr>
            <p:spPr bwMode="auto">
              <a:xfrm>
                <a:off x="4245" y="819"/>
                <a:ext cx="156"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b="1">
                    <a:solidFill>
                      <a:srgbClr val="595959"/>
                    </a:solidFill>
                  </a:rPr>
                  <a:t>dgr</a:t>
                </a:r>
                <a:endParaRPr lang="nb-NO"/>
              </a:p>
            </p:txBody>
          </p:sp>
          <p:sp>
            <p:nvSpPr>
              <p:cNvPr id="37311" name="Rectangle 34"/>
              <p:cNvSpPr>
                <a:spLocks noChangeArrowheads="1"/>
              </p:cNvSpPr>
              <p:nvPr/>
            </p:nvSpPr>
            <p:spPr bwMode="auto">
              <a:xfrm>
                <a:off x="4471" y="810"/>
                <a:ext cx="140"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b="1">
                    <a:solidFill>
                      <a:srgbClr val="595959"/>
                    </a:solidFill>
                  </a:rPr>
                  <a:t>50 </a:t>
                </a:r>
                <a:endParaRPr lang="nb-NO"/>
              </a:p>
            </p:txBody>
          </p:sp>
          <p:sp>
            <p:nvSpPr>
              <p:cNvPr id="37312" name="Rectangle 35"/>
              <p:cNvSpPr>
                <a:spLocks noChangeArrowheads="1"/>
              </p:cNvSpPr>
              <p:nvPr/>
            </p:nvSpPr>
            <p:spPr bwMode="auto">
              <a:xfrm>
                <a:off x="4570" y="810"/>
                <a:ext cx="156"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b="1">
                    <a:solidFill>
                      <a:srgbClr val="595959"/>
                    </a:solidFill>
                  </a:rPr>
                  <a:t>dgr</a:t>
                </a:r>
                <a:endParaRPr lang="nb-NO"/>
              </a:p>
            </p:txBody>
          </p:sp>
          <p:sp>
            <p:nvSpPr>
              <p:cNvPr id="37313" name="Rectangle 36"/>
              <p:cNvSpPr>
                <a:spLocks noChangeArrowheads="1"/>
              </p:cNvSpPr>
              <p:nvPr/>
            </p:nvSpPr>
            <p:spPr bwMode="auto">
              <a:xfrm>
                <a:off x="3633" y="1120"/>
                <a:ext cx="141"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Sol</a:t>
                </a:r>
                <a:endParaRPr lang="nb-NO"/>
              </a:p>
            </p:txBody>
          </p:sp>
          <p:sp>
            <p:nvSpPr>
              <p:cNvPr id="37314" name="Rectangle 37"/>
              <p:cNvSpPr>
                <a:spLocks noChangeArrowheads="1"/>
              </p:cNvSpPr>
              <p:nvPr/>
            </p:nvSpPr>
            <p:spPr bwMode="auto">
              <a:xfrm>
                <a:off x="4202" y="1126"/>
                <a:ext cx="153"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V.P</a:t>
                </a:r>
                <a:endParaRPr lang="nb-NO"/>
              </a:p>
            </p:txBody>
          </p:sp>
          <p:sp>
            <p:nvSpPr>
              <p:cNvPr id="37315" name="Rectangle 38"/>
              <p:cNvSpPr>
                <a:spLocks noChangeArrowheads="1"/>
              </p:cNvSpPr>
              <p:nvPr/>
            </p:nvSpPr>
            <p:spPr bwMode="auto">
              <a:xfrm>
                <a:off x="4453" y="1122"/>
                <a:ext cx="327"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Fj.varme</a:t>
                </a:r>
                <a:endParaRPr lang="nb-NO"/>
              </a:p>
            </p:txBody>
          </p:sp>
          <p:sp>
            <p:nvSpPr>
              <p:cNvPr id="37316" name="Rectangle 39"/>
              <p:cNvSpPr>
                <a:spLocks noChangeArrowheads="1"/>
              </p:cNvSpPr>
              <p:nvPr/>
            </p:nvSpPr>
            <p:spPr bwMode="auto">
              <a:xfrm>
                <a:off x="4735" y="1122"/>
                <a:ext cx="54"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a:t>
                </a:r>
                <a:endParaRPr lang="nb-NO"/>
              </a:p>
            </p:txBody>
          </p:sp>
          <p:sp>
            <p:nvSpPr>
              <p:cNvPr id="37317" name="Rectangle 40"/>
              <p:cNvSpPr>
                <a:spLocks noChangeArrowheads="1"/>
              </p:cNvSpPr>
              <p:nvPr/>
            </p:nvSpPr>
            <p:spPr bwMode="auto">
              <a:xfrm>
                <a:off x="4453" y="1196"/>
                <a:ext cx="207"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Gass</a:t>
                </a:r>
                <a:endParaRPr lang="nb-NO"/>
              </a:p>
            </p:txBody>
          </p:sp>
          <p:sp>
            <p:nvSpPr>
              <p:cNvPr id="37318" name="Rectangle 41"/>
              <p:cNvSpPr>
                <a:spLocks noChangeArrowheads="1"/>
              </p:cNvSpPr>
              <p:nvPr/>
            </p:nvSpPr>
            <p:spPr bwMode="auto">
              <a:xfrm>
                <a:off x="3357" y="673"/>
                <a:ext cx="1383" cy="40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7319" name="Pictur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 y="1466"/>
                <a:ext cx="466"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320" name="Rectangle 43"/>
              <p:cNvSpPr>
                <a:spLocks noChangeArrowheads="1"/>
              </p:cNvSpPr>
              <p:nvPr/>
            </p:nvSpPr>
            <p:spPr bwMode="auto">
              <a:xfrm>
                <a:off x="3357" y="673"/>
                <a:ext cx="1383" cy="40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321" name="Rectangle 44"/>
              <p:cNvSpPr>
                <a:spLocks noChangeArrowheads="1"/>
              </p:cNvSpPr>
              <p:nvPr/>
            </p:nvSpPr>
            <p:spPr bwMode="auto">
              <a:xfrm>
                <a:off x="1132" y="587"/>
                <a:ext cx="135"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1100" b="1">
                    <a:solidFill>
                      <a:srgbClr val="595959"/>
                    </a:solidFill>
                  </a:rPr>
                  <a:t>M</a:t>
                </a:r>
                <a:endParaRPr lang="nb-NO"/>
              </a:p>
            </p:txBody>
          </p:sp>
          <p:sp>
            <p:nvSpPr>
              <p:cNvPr id="37322" name="Rectangle 45"/>
              <p:cNvSpPr>
                <a:spLocks noChangeArrowheads="1"/>
              </p:cNvSpPr>
              <p:nvPr/>
            </p:nvSpPr>
            <p:spPr bwMode="auto">
              <a:xfrm>
                <a:off x="1217" y="587"/>
                <a:ext cx="10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1100" b="1">
                    <a:solidFill>
                      <a:srgbClr val="595959"/>
                    </a:solidFill>
                  </a:rPr>
                  <a:t>å</a:t>
                </a:r>
                <a:endParaRPr lang="nb-NO"/>
              </a:p>
            </p:txBody>
          </p:sp>
          <p:sp>
            <p:nvSpPr>
              <p:cNvPr id="37323" name="Rectangle 46"/>
              <p:cNvSpPr>
                <a:spLocks noChangeArrowheads="1"/>
              </p:cNvSpPr>
              <p:nvPr/>
            </p:nvSpPr>
            <p:spPr bwMode="auto">
              <a:xfrm>
                <a:off x="1273" y="587"/>
                <a:ext cx="45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1100" b="1">
                    <a:solidFill>
                      <a:srgbClr val="595959"/>
                    </a:solidFill>
                  </a:rPr>
                  <a:t>lsetting:</a:t>
                </a:r>
                <a:endParaRPr lang="nb-NO"/>
              </a:p>
            </p:txBody>
          </p:sp>
          <p:sp>
            <p:nvSpPr>
              <p:cNvPr id="37324" name="Rectangle 47"/>
              <p:cNvSpPr>
                <a:spLocks noChangeArrowheads="1"/>
              </p:cNvSpPr>
              <p:nvPr/>
            </p:nvSpPr>
            <p:spPr bwMode="auto">
              <a:xfrm>
                <a:off x="1132" y="692"/>
                <a:ext cx="82"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1100">
                    <a:solidFill>
                      <a:srgbClr val="595959"/>
                    </a:solidFill>
                  </a:rPr>
                  <a:t>•</a:t>
                </a:r>
                <a:endParaRPr lang="nb-NO"/>
              </a:p>
            </p:txBody>
          </p:sp>
          <p:sp>
            <p:nvSpPr>
              <p:cNvPr id="37325" name="Rectangle 48"/>
              <p:cNvSpPr>
                <a:spLocks noChangeArrowheads="1"/>
              </p:cNvSpPr>
              <p:nvPr/>
            </p:nvSpPr>
            <p:spPr bwMode="auto">
              <a:xfrm>
                <a:off x="1197" y="692"/>
                <a:ext cx="745"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1100">
                    <a:solidFill>
                      <a:srgbClr val="595959"/>
                    </a:solidFill>
                  </a:rPr>
                  <a:t>50 % Solenergi</a:t>
                </a:r>
                <a:endParaRPr lang="nb-NO"/>
              </a:p>
            </p:txBody>
          </p:sp>
          <p:sp>
            <p:nvSpPr>
              <p:cNvPr id="37326" name="Rectangle 49"/>
              <p:cNvSpPr>
                <a:spLocks noChangeArrowheads="1"/>
              </p:cNvSpPr>
              <p:nvPr/>
            </p:nvSpPr>
            <p:spPr bwMode="auto">
              <a:xfrm>
                <a:off x="1132" y="796"/>
                <a:ext cx="82"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1100">
                    <a:solidFill>
                      <a:srgbClr val="595959"/>
                    </a:solidFill>
                  </a:rPr>
                  <a:t>•</a:t>
                </a:r>
                <a:endParaRPr lang="nb-NO"/>
              </a:p>
            </p:txBody>
          </p:sp>
          <p:sp>
            <p:nvSpPr>
              <p:cNvPr id="37327" name="Rectangle 50"/>
              <p:cNvSpPr>
                <a:spLocks noChangeArrowheads="1"/>
              </p:cNvSpPr>
              <p:nvPr/>
            </p:nvSpPr>
            <p:spPr bwMode="auto">
              <a:xfrm>
                <a:off x="1197" y="796"/>
                <a:ext cx="120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1100" dirty="0">
                    <a:solidFill>
                      <a:srgbClr val="595959"/>
                    </a:solidFill>
                  </a:rPr>
                  <a:t>30 % varmepumpe (</a:t>
                </a:r>
                <a:r>
                  <a:rPr lang="nb-NO" sz="1100" dirty="0" smtClean="0">
                    <a:solidFill>
                      <a:srgbClr val="595959"/>
                    </a:solidFill>
                  </a:rPr>
                  <a:t>luft/væske</a:t>
                </a:r>
                <a:endParaRPr lang="nb-NO" dirty="0"/>
              </a:p>
            </p:txBody>
          </p:sp>
          <p:sp>
            <p:nvSpPr>
              <p:cNvPr id="37330" name="Rectangle 53"/>
              <p:cNvSpPr>
                <a:spLocks noChangeArrowheads="1"/>
              </p:cNvSpPr>
              <p:nvPr/>
            </p:nvSpPr>
            <p:spPr bwMode="auto">
              <a:xfrm>
                <a:off x="1132" y="900"/>
                <a:ext cx="82"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1100">
                    <a:solidFill>
                      <a:srgbClr val="595959"/>
                    </a:solidFill>
                  </a:rPr>
                  <a:t>•</a:t>
                </a:r>
                <a:endParaRPr lang="nb-NO"/>
              </a:p>
            </p:txBody>
          </p:sp>
          <p:sp>
            <p:nvSpPr>
              <p:cNvPr id="37334" name="Line 57"/>
              <p:cNvSpPr>
                <a:spLocks noChangeShapeType="1"/>
              </p:cNvSpPr>
              <p:nvPr/>
            </p:nvSpPr>
            <p:spPr bwMode="auto">
              <a:xfrm>
                <a:off x="4049" y="674"/>
                <a:ext cx="0" cy="399"/>
              </a:xfrm>
              <a:prstGeom prst="line">
                <a:avLst/>
              </a:prstGeom>
              <a:noFill/>
              <a:ln w="11113">
                <a:solidFill>
                  <a:srgbClr val="B3B3B3"/>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335" name="Line 58"/>
              <p:cNvSpPr>
                <a:spLocks noChangeShapeType="1"/>
              </p:cNvSpPr>
              <p:nvPr/>
            </p:nvSpPr>
            <p:spPr bwMode="auto">
              <a:xfrm>
                <a:off x="4415" y="727"/>
                <a:ext cx="0" cy="399"/>
              </a:xfrm>
              <a:prstGeom prst="line">
                <a:avLst/>
              </a:prstGeom>
              <a:noFill/>
              <a:ln w="11113">
                <a:solidFill>
                  <a:srgbClr val="B3B3B3"/>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336" name="Freeform 59"/>
              <p:cNvSpPr>
                <a:spLocks noEditPoints="1"/>
              </p:cNvSpPr>
              <p:nvPr/>
            </p:nvSpPr>
            <p:spPr bwMode="auto">
              <a:xfrm>
                <a:off x="3336" y="541"/>
                <a:ext cx="44" cy="535"/>
              </a:xfrm>
              <a:custGeom>
                <a:avLst/>
                <a:gdLst>
                  <a:gd name="T0" fmla="*/ 1 w 87"/>
                  <a:gd name="T1" fmla="*/ 1 h 1070"/>
                  <a:gd name="T2" fmla="*/ 1 w 87"/>
                  <a:gd name="T3" fmla="*/ 1 h 1070"/>
                  <a:gd name="T4" fmla="*/ 1 w 87"/>
                  <a:gd name="T5" fmla="*/ 1 h 1070"/>
                  <a:gd name="T6" fmla="*/ 1 w 87"/>
                  <a:gd name="T7" fmla="*/ 1 h 1070"/>
                  <a:gd name="T8" fmla="*/ 1 w 87"/>
                  <a:gd name="T9" fmla="*/ 1 h 1070"/>
                  <a:gd name="T10" fmla="*/ 1 w 87"/>
                  <a:gd name="T11" fmla="*/ 1 h 1070"/>
                  <a:gd name="T12" fmla="*/ 1 w 87"/>
                  <a:gd name="T13" fmla="*/ 1 h 1070"/>
                  <a:gd name="T14" fmla="*/ 1 w 87"/>
                  <a:gd name="T15" fmla="*/ 1 h 1070"/>
                  <a:gd name="T16" fmla="*/ 1 w 87"/>
                  <a:gd name="T17" fmla="*/ 1 h 1070"/>
                  <a:gd name="T18" fmla="*/ 1 w 87"/>
                  <a:gd name="T19" fmla="*/ 1 h 1070"/>
                  <a:gd name="T20" fmla="*/ 1 w 87"/>
                  <a:gd name="T21" fmla="*/ 1 h 1070"/>
                  <a:gd name="T22" fmla="*/ 1 w 87"/>
                  <a:gd name="T23" fmla="*/ 1 h 1070"/>
                  <a:gd name="T24" fmla="*/ 1 w 87"/>
                  <a:gd name="T25" fmla="*/ 1 h 1070"/>
                  <a:gd name="T26" fmla="*/ 1 w 87"/>
                  <a:gd name="T27" fmla="*/ 1 h 1070"/>
                  <a:gd name="T28" fmla="*/ 1 w 87"/>
                  <a:gd name="T29" fmla="*/ 1 h 1070"/>
                  <a:gd name="T30" fmla="*/ 1 w 87"/>
                  <a:gd name="T31" fmla="*/ 1 h 1070"/>
                  <a:gd name="T32" fmla="*/ 1 w 87"/>
                  <a:gd name="T33" fmla="*/ 1 h 1070"/>
                  <a:gd name="T34" fmla="*/ 1 w 87"/>
                  <a:gd name="T35" fmla="*/ 1 h 1070"/>
                  <a:gd name="T36" fmla="*/ 1 w 87"/>
                  <a:gd name="T37" fmla="*/ 1 h 1070"/>
                  <a:gd name="T38" fmla="*/ 1 w 87"/>
                  <a:gd name="T39" fmla="*/ 1 h 1070"/>
                  <a:gd name="T40" fmla="*/ 0 w 87"/>
                  <a:gd name="T41" fmla="*/ 1 h 1070"/>
                  <a:gd name="T42" fmla="*/ 1 w 87"/>
                  <a:gd name="T43" fmla="*/ 0 h 1070"/>
                  <a:gd name="T44" fmla="*/ 1 w 87"/>
                  <a:gd name="T45" fmla="*/ 1 h 1070"/>
                  <a:gd name="T46" fmla="*/ 0 w 87"/>
                  <a:gd name="T47" fmla="*/ 1 h 10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7"/>
                  <a:gd name="T73" fmla="*/ 0 h 1070"/>
                  <a:gd name="T74" fmla="*/ 87 w 87"/>
                  <a:gd name="T75" fmla="*/ 1070 h 10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7" h="1070">
                    <a:moveTo>
                      <a:pt x="35" y="1064"/>
                    </a:moveTo>
                    <a:lnTo>
                      <a:pt x="36" y="61"/>
                    </a:lnTo>
                    <a:lnTo>
                      <a:pt x="36" y="59"/>
                    </a:lnTo>
                    <a:lnTo>
                      <a:pt x="38" y="56"/>
                    </a:lnTo>
                    <a:lnTo>
                      <a:pt x="40" y="55"/>
                    </a:lnTo>
                    <a:lnTo>
                      <a:pt x="43" y="55"/>
                    </a:lnTo>
                    <a:lnTo>
                      <a:pt x="45" y="55"/>
                    </a:lnTo>
                    <a:lnTo>
                      <a:pt x="49" y="56"/>
                    </a:lnTo>
                    <a:lnTo>
                      <a:pt x="50" y="59"/>
                    </a:lnTo>
                    <a:lnTo>
                      <a:pt x="50" y="61"/>
                    </a:lnTo>
                    <a:lnTo>
                      <a:pt x="49" y="1064"/>
                    </a:lnTo>
                    <a:lnTo>
                      <a:pt x="49" y="1067"/>
                    </a:lnTo>
                    <a:lnTo>
                      <a:pt x="47" y="1069"/>
                    </a:lnTo>
                    <a:lnTo>
                      <a:pt x="43" y="1070"/>
                    </a:lnTo>
                    <a:lnTo>
                      <a:pt x="42" y="1070"/>
                    </a:lnTo>
                    <a:lnTo>
                      <a:pt x="38" y="1070"/>
                    </a:lnTo>
                    <a:lnTo>
                      <a:pt x="36" y="1069"/>
                    </a:lnTo>
                    <a:lnTo>
                      <a:pt x="35" y="1067"/>
                    </a:lnTo>
                    <a:lnTo>
                      <a:pt x="35" y="1064"/>
                    </a:lnTo>
                    <a:close/>
                    <a:moveTo>
                      <a:pt x="0" y="74"/>
                    </a:moveTo>
                    <a:lnTo>
                      <a:pt x="43" y="0"/>
                    </a:lnTo>
                    <a:lnTo>
                      <a:pt x="87" y="74"/>
                    </a:lnTo>
                    <a:lnTo>
                      <a:pt x="0" y="74"/>
                    </a:lnTo>
                    <a:close/>
                  </a:path>
                </a:pathLst>
              </a:custGeom>
              <a:solidFill>
                <a:srgbClr val="B3B3B3"/>
              </a:solidFill>
              <a:ln w="1588">
                <a:solidFill>
                  <a:srgbClr val="B3B3B3"/>
                </a:solidFill>
                <a:round/>
                <a:headEnd/>
                <a:tailEnd/>
              </a:ln>
            </p:spPr>
            <p:txBody>
              <a:bodyPr/>
              <a:lstStyle/>
              <a:p>
                <a:endParaRPr lang="nb-NO"/>
              </a:p>
            </p:txBody>
          </p:sp>
          <p:sp>
            <p:nvSpPr>
              <p:cNvPr id="37337" name="Freeform 60"/>
              <p:cNvSpPr>
                <a:spLocks noEditPoints="1"/>
              </p:cNvSpPr>
              <p:nvPr/>
            </p:nvSpPr>
            <p:spPr bwMode="auto">
              <a:xfrm>
                <a:off x="3354" y="1055"/>
                <a:ext cx="1630" cy="37"/>
              </a:xfrm>
              <a:custGeom>
                <a:avLst/>
                <a:gdLst>
                  <a:gd name="T0" fmla="*/ 0 w 3261"/>
                  <a:gd name="T1" fmla="*/ 0 h 75"/>
                  <a:gd name="T2" fmla="*/ 0 w 3261"/>
                  <a:gd name="T3" fmla="*/ 0 h 75"/>
                  <a:gd name="T4" fmla="*/ 0 w 3261"/>
                  <a:gd name="T5" fmla="*/ 0 h 75"/>
                  <a:gd name="T6" fmla="*/ 0 w 3261"/>
                  <a:gd name="T7" fmla="*/ 0 h 75"/>
                  <a:gd name="T8" fmla="*/ 0 w 3261"/>
                  <a:gd name="T9" fmla="*/ 0 h 75"/>
                  <a:gd name="T10" fmla="*/ 0 w 3261"/>
                  <a:gd name="T11" fmla="*/ 0 h 75"/>
                  <a:gd name="T12" fmla="*/ 0 w 3261"/>
                  <a:gd name="T13" fmla="*/ 0 h 75"/>
                  <a:gd name="T14" fmla="*/ 0 w 3261"/>
                  <a:gd name="T15" fmla="*/ 0 h 75"/>
                  <a:gd name="T16" fmla="*/ 0 w 3261"/>
                  <a:gd name="T17" fmla="*/ 0 h 75"/>
                  <a:gd name="T18" fmla="*/ 0 w 3261"/>
                  <a:gd name="T19" fmla="*/ 0 h 75"/>
                  <a:gd name="T20" fmla="*/ 0 w 3261"/>
                  <a:gd name="T21" fmla="*/ 0 h 75"/>
                  <a:gd name="T22" fmla="*/ 0 w 3261"/>
                  <a:gd name="T23" fmla="*/ 0 h 75"/>
                  <a:gd name="T24" fmla="*/ 0 w 3261"/>
                  <a:gd name="T25" fmla="*/ 0 h 75"/>
                  <a:gd name="T26" fmla="*/ 0 w 3261"/>
                  <a:gd name="T27" fmla="*/ 0 h 75"/>
                  <a:gd name="T28" fmla="*/ 0 w 3261"/>
                  <a:gd name="T29" fmla="*/ 0 h 75"/>
                  <a:gd name="T30" fmla="*/ 0 w 3261"/>
                  <a:gd name="T31" fmla="*/ 0 h 75"/>
                  <a:gd name="T32" fmla="*/ 0 w 3261"/>
                  <a:gd name="T33" fmla="*/ 0 h 75"/>
                  <a:gd name="T34" fmla="*/ 0 w 3261"/>
                  <a:gd name="T35" fmla="*/ 0 h 75"/>
                  <a:gd name="T36" fmla="*/ 0 w 3261"/>
                  <a:gd name="T37" fmla="*/ 0 h 75"/>
                  <a:gd name="T38" fmla="*/ 0 w 3261"/>
                  <a:gd name="T39" fmla="*/ 0 h 75"/>
                  <a:gd name="T40" fmla="*/ 0 w 3261"/>
                  <a:gd name="T41" fmla="*/ 0 h 75"/>
                  <a:gd name="T42" fmla="*/ 0 w 3261"/>
                  <a:gd name="T43" fmla="*/ 0 h 75"/>
                  <a:gd name="T44" fmla="*/ 0 w 3261"/>
                  <a:gd name="T45" fmla="*/ 0 h 75"/>
                  <a:gd name="T46" fmla="*/ 0 w 3261"/>
                  <a:gd name="T47" fmla="*/ 0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61"/>
                  <a:gd name="T73" fmla="*/ 0 h 75"/>
                  <a:gd name="T74" fmla="*/ 3261 w 3261"/>
                  <a:gd name="T75" fmla="*/ 75 h 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61" h="75">
                    <a:moveTo>
                      <a:pt x="7" y="30"/>
                    </a:moveTo>
                    <a:lnTo>
                      <a:pt x="3188" y="32"/>
                    </a:lnTo>
                    <a:lnTo>
                      <a:pt x="3191" y="32"/>
                    </a:lnTo>
                    <a:lnTo>
                      <a:pt x="3193" y="33"/>
                    </a:lnTo>
                    <a:lnTo>
                      <a:pt x="3195" y="36"/>
                    </a:lnTo>
                    <a:lnTo>
                      <a:pt x="3196" y="38"/>
                    </a:lnTo>
                    <a:lnTo>
                      <a:pt x="3195" y="41"/>
                    </a:lnTo>
                    <a:lnTo>
                      <a:pt x="3193" y="42"/>
                    </a:lnTo>
                    <a:lnTo>
                      <a:pt x="3191" y="43"/>
                    </a:lnTo>
                    <a:lnTo>
                      <a:pt x="3188" y="45"/>
                    </a:lnTo>
                    <a:lnTo>
                      <a:pt x="7" y="43"/>
                    </a:lnTo>
                    <a:lnTo>
                      <a:pt x="3" y="42"/>
                    </a:lnTo>
                    <a:lnTo>
                      <a:pt x="1" y="41"/>
                    </a:lnTo>
                    <a:lnTo>
                      <a:pt x="0" y="39"/>
                    </a:lnTo>
                    <a:lnTo>
                      <a:pt x="0" y="36"/>
                    </a:lnTo>
                    <a:lnTo>
                      <a:pt x="0" y="35"/>
                    </a:lnTo>
                    <a:lnTo>
                      <a:pt x="1" y="32"/>
                    </a:lnTo>
                    <a:lnTo>
                      <a:pt x="3" y="30"/>
                    </a:lnTo>
                    <a:lnTo>
                      <a:pt x="7" y="30"/>
                    </a:lnTo>
                    <a:close/>
                    <a:moveTo>
                      <a:pt x="3174" y="0"/>
                    </a:moveTo>
                    <a:lnTo>
                      <a:pt x="3261" y="38"/>
                    </a:lnTo>
                    <a:lnTo>
                      <a:pt x="3174" y="75"/>
                    </a:lnTo>
                    <a:lnTo>
                      <a:pt x="3174" y="0"/>
                    </a:lnTo>
                    <a:close/>
                  </a:path>
                </a:pathLst>
              </a:custGeom>
              <a:solidFill>
                <a:srgbClr val="B3B3B3"/>
              </a:solidFill>
              <a:ln w="1588">
                <a:solidFill>
                  <a:srgbClr val="B3B3B3"/>
                </a:solidFill>
                <a:round/>
                <a:headEnd/>
                <a:tailEnd/>
              </a:ln>
            </p:spPr>
            <p:txBody>
              <a:bodyPr/>
              <a:lstStyle/>
              <a:p>
                <a:endParaRPr lang="nb-NO"/>
              </a:p>
            </p:txBody>
          </p:sp>
          <p:sp>
            <p:nvSpPr>
              <p:cNvPr id="37338" name="Rectangle 61"/>
              <p:cNvSpPr>
                <a:spLocks noChangeArrowheads="1"/>
              </p:cNvSpPr>
              <p:nvPr/>
            </p:nvSpPr>
            <p:spPr bwMode="auto">
              <a:xfrm>
                <a:off x="5037" y="1034"/>
                <a:ext cx="19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900">
                    <a:solidFill>
                      <a:srgbClr val="606060"/>
                    </a:solidFill>
                  </a:rPr>
                  <a:t>Dgr</a:t>
                </a:r>
                <a:endParaRPr lang="nb-NO"/>
              </a:p>
            </p:txBody>
          </p:sp>
          <p:sp>
            <p:nvSpPr>
              <p:cNvPr id="37339" name="Rectangle 62"/>
              <p:cNvSpPr>
                <a:spLocks noChangeArrowheads="1"/>
              </p:cNvSpPr>
              <p:nvPr/>
            </p:nvSpPr>
            <p:spPr bwMode="auto">
              <a:xfrm>
                <a:off x="3592" y="735"/>
                <a:ext cx="224"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50 % </a:t>
                </a:r>
                <a:endParaRPr lang="nb-NO"/>
              </a:p>
            </p:txBody>
          </p:sp>
          <p:sp>
            <p:nvSpPr>
              <p:cNvPr id="37340" name="Rectangle 63"/>
              <p:cNvSpPr>
                <a:spLocks noChangeArrowheads="1"/>
              </p:cNvSpPr>
              <p:nvPr/>
            </p:nvSpPr>
            <p:spPr bwMode="auto">
              <a:xfrm>
                <a:off x="4176" y="735"/>
                <a:ext cx="224"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30 % </a:t>
                </a:r>
                <a:endParaRPr lang="nb-NO"/>
              </a:p>
            </p:txBody>
          </p:sp>
          <p:sp>
            <p:nvSpPr>
              <p:cNvPr id="37341" name="Rectangle 64"/>
              <p:cNvSpPr>
                <a:spLocks noChangeArrowheads="1"/>
              </p:cNvSpPr>
              <p:nvPr/>
            </p:nvSpPr>
            <p:spPr bwMode="auto">
              <a:xfrm>
                <a:off x="4528" y="740"/>
                <a:ext cx="224"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20 % </a:t>
                </a:r>
                <a:endParaRPr lang="nb-NO"/>
              </a:p>
            </p:txBody>
          </p:sp>
          <p:sp>
            <p:nvSpPr>
              <p:cNvPr id="37342" name="Rectangle 65"/>
              <p:cNvSpPr>
                <a:spLocks noChangeArrowheads="1"/>
              </p:cNvSpPr>
              <p:nvPr/>
            </p:nvSpPr>
            <p:spPr bwMode="auto">
              <a:xfrm>
                <a:off x="3572" y="819"/>
                <a:ext cx="181"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b="1">
                    <a:solidFill>
                      <a:srgbClr val="595959"/>
                    </a:solidFill>
                  </a:rPr>
                  <a:t>200 </a:t>
                </a:r>
                <a:endParaRPr lang="nb-NO"/>
              </a:p>
            </p:txBody>
          </p:sp>
          <p:sp>
            <p:nvSpPr>
              <p:cNvPr id="37343" name="Rectangle 66"/>
              <p:cNvSpPr>
                <a:spLocks noChangeArrowheads="1"/>
              </p:cNvSpPr>
              <p:nvPr/>
            </p:nvSpPr>
            <p:spPr bwMode="auto">
              <a:xfrm>
                <a:off x="3712" y="819"/>
                <a:ext cx="156"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b="1">
                    <a:solidFill>
                      <a:srgbClr val="595959"/>
                    </a:solidFill>
                  </a:rPr>
                  <a:t>dgr</a:t>
                </a:r>
                <a:endParaRPr lang="nb-NO"/>
              </a:p>
            </p:txBody>
          </p:sp>
          <p:sp>
            <p:nvSpPr>
              <p:cNvPr id="37344" name="Rectangle 67"/>
              <p:cNvSpPr>
                <a:spLocks noChangeArrowheads="1"/>
              </p:cNvSpPr>
              <p:nvPr/>
            </p:nvSpPr>
            <p:spPr bwMode="auto">
              <a:xfrm>
                <a:off x="4105" y="819"/>
                <a:ext cx="181"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b="1">
                    <a:solidFill>
                      <a:srgbClr val="595959"/>
                    </a:solidFill>
                  </a:rPr>
                  <a:t>180 </a:t>
                </a:r>
                <a:endParaRPr lang="nb-NO"/>
              </a:p>
            </p:txBody>
          </p:sp>
          <p:sp>
            <p:nvSpPr>
              <p:cNvPr id="37345" name="Rectangle 68"/>
              <p:cNvSpPr>
                <a:spLocks noChangeArrowheads="1"/>
              </p:cNvSpPr>
              <p:nvPr/>
            </p:nvSpPr>
            <p:spPr bwMode="auto">
              <a:xfrm>
                <a:off x="4245" y="819"/>
                <a:ext cx="156"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b="1">
                    <a:solidFill>
                      <a:srgbClr val="595959"/>
                    </a:solidFill>
                  </a:rPr>
                  <a:t>dgr</a:t>
                </a:r>
                <a:endParaRPr lang="nb-NO"/>
              </a:p>
            </p:txBody>
          </p:sp>
          <p:sp>
            <p:nvSpPr>
              <p:cNvPr id="37346" name="Rectangle 69"/>
              <p:cNvSpPr>
                <a:spLocks noChangeArrowheads="1"/>
              </p:cNvSpPr>
              <p:nvPr/>
            </p:nvSpPr>
            <p:spPr bwMode="auto">
              <a:xfrm>
                <a:off x="4471" y="810"/>
                <a:ext cx="140"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b="1">
                    <a:solidFill>
                      <a:srgbClr val="595959"/>
                    </a:solidFill>
                  </a:rPr>
                  <a:t>50 </a:t>
                </a:r>
                <a:endParaRPr lang="nb-NO"/>
              </a:p>
            </p:txBody>
          </p:sp>
          <p:sp>
            <p:nvSpPr>
              <p:cNvPr id="37347" name="Rectangle 70"/>
              <p:cNvSpPr>
                <a:spLocks noChangeArrowheads="1"/>
              </p:cNvSpPr>
              <p:nvPr/>
            </p:nvSpPr>
            <p:spPr bwMode="auto">
              <a:xfrm>
                <a:off x="4570" y="810"/>
                <a:ext cx="156"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b="1">
                    <a:solidFill>
                      <a:srgbClr val="595959"/>
                    </a:solidFill>
                  </a:rPr>
                  <a:t>dgr</a:t>
                </a:r>
                <a:endParaRPr lang="nb-NO"/>
              </a:p>
            </p:txBody>
          </p:sp>
          <p:sp>
            <p:nvSpPr>
              <p:cNvPr id="37348" name="Rectangle 71"/>
              <p:cNvSpPr>
                <a:spLocks noChangeArrowheads="1"/>
              </p:cNvSpPr>
              <p:nvPr/>
            </p:nvSpPr>
            <p:spPr bwMode="auto">
              <a:xfrm>
                <a:off x="3633" y="1120"/>
                <a:ext cx="141"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Sol</a:t>
                </a:r>
                <a:endParaRPr lang="nb-NO"/>
              </a:p>
            </p:txBody>
          </p:sp>
          <p:sp>
            <p:nvSpPr>
              <p:cNvPr id="37349" name="Rectangle 72"/>
              <p:cNvSpPr>
                <a:spLocks noChangeArrowheads="1"/>
              </p:cNvSpPr>
              <p:nvPr/>
            </p:nvSpPr>
            <p:spPr bwMode="auto">
              <a:xfrm>
                <a:off x="4202" y="1126"/>
                <a:ext cx="153"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V.P</a:t>
                </a:r>
                <a:endParaRPr lang="nb-NO"/>
              </a:p>
            </p:txBody>
          </p:sp>
          <p:sp>
            <p:nvSpPr>
              <p:cNvPr id="37350" name="Rectangle 73"/>
              <p:cNvSpPr>
                <a:spLocks noChangeArrowheads="1"/>
              </p:cNvSpPr>
              <p:nvPr/>
            </p:nvSpPr>
            <p:spPr bwMode="auto">
              <a:xfrm>
                <a:off x="4453" y="1122"/>
                <a:ext cx="327"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Fj.varme</a:t>
                </a:r>
                <a:endParaRPr lang="nb-NO"/>
              </a:p>
            </p:txBody>
          </p:sp>
          <p:sp>
            <p:nvSpPr>
              <p:cNvPr id="37351" name="Rectangle 74"/>
              <p:cNvSpPr>
                <a:spLocks noChangeArrowheads="1"/>
              </p:cNvSpPr>
              <p:nvPr/>
            </p:nvSpPr>
            <p:spPr bwMode="auto">
              <a:xfrm>
                <a:off x="4735" y="1122"/>
                <a:ext cx="54"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a:t>
                </a:r>
                <a:endParaRPr lang="nb-NO"/>
              </a:p>
            </p:txBody>
          </p:sp>
          <p:sp>
            <p:nvSpPr>
              <p:cNvPr id="37352" name="Rectangle 75"/>
              <p:cNvSpPr>
                <a:spLocks noChangeArrowheads="1"/>
              </p:cNvSpPr>
              <p:nvPr/>
            </p:nvSpPr>
            <p:spPr bwMode="auto">
              <a:xfrm>
                <a:off x="4453" y="1196"/>
                <a:ext cx="207"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Gass</a:t>
                </a:r>
                <a:endParaRPr lang="nb-NO"/>
              </a:p>
            </p:txBody>
          </p:sp>
          <p:sp>
            <p:nvSpPr>
              <p:cNvPr id="37353" name="Rectangle 76"/>
              <p:cNvSpPr>
                <a:spLocks noChangeArrowheads="1"/>
              </p:cNvSpPr>
              <p:nvPr/>
            </p:nvSpPr>
            <p:spPr bwMode="auto">
              <a:xfrm>
                <a:off x="1132" y="587"/>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37354" name="Rectangle 77"/>
              <p:cNvSpPr>
                <a:spLocks noChangeArrowheads="1"/>
              </p:cNvSpPr>
              <p:nvPr/>
            </p:nvSpPr>
            <p:spPr bwMode="auto">
              <a:xfrm>
                <a:off x="1217" y="587"/>
                <a:ext cx="10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1100" b="1">
                    <a:solidFill>
                      <a:srgbClr val="595959"/>
                    </a:solidFill>
                  </a:rPr>
                  <a:t>å</a:t>
                </a:r>
                <a:endParaRPr lang="nb-NO"/>
              </a:p>
            </p:txBody>
          </p:sp>
          <p:sp>
            <p:nvSpPr>
              <p:cNvPr id="37355" name="Rectangle 78"/>
              <p:cNvSpPr>
                <a:spLocks noChangeArrowheads="1"/>
              </p:cNvSpPr>
              <p:nvPr/>
            </p:nvSpPr>
            <p:spPr bwMode="auto">
              <a:xfrm>
                <a:off x="1273" y="587"/>
                <a:ext cx="18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1100" b="1">
                    <a:solidFill>
                      <a:srgbClr val="595959"/>
                    </a:solidFill>
                  </a:rPr>
                  <a:t>lset:</a:t>
                </a:r>
                <a:endParaRPr lang="nb-NO"/>
              </a:p>
            </p:txBody>
          </p:sp>
          <p:sp>
            <p:nvSpPr>
              <p:cNvPr id="37356" name="Rectangle 79"/>
              <p:cNvSpPr>
                <a:spLocks noChangeArrowheads="1"/>
              </p:cNvSpPr>
              <p:nvPr/>
            </p:nvSpPr>
            <p:spPr bwMode="auto">
              <a:xfrm>
                <a:off x="1132" y="692"/>
                <a:ext cx="82"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1100">
                    <a:solidFill>
                      <a:srgbClr val="595959"/>
                    </a:solidFill>
                  </a:rPr>
                  <a:t>•</a:t>
                </a:r>
                <a:endParaRPr lang="nb-NO"/>
              </a:p>
            </p:txBody>
          </p:sp>
          <p:sp>
            <p:nvSpPr>
              <p:cNvPr id="37357" name="Rectangle 80"/>
              <p:cNvSpPr>
                <a:spLocks noChangeArrowheads="1"/>
              </p:cNvSpPr>
              <p:nvPr/>
            </p:nvSpPr>
            <p:spPr bwMode="auto">
              <a:xfrm>
                <a:off x="1197" y="692"/>
                <a:ext cx="745"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1100">
                    <a:solidFill>
                      <a:srgbClr val="595959"/>
                    </a:solidFill>
                  </a:rPr>
                  <a:t>50 % Solenergi</a:t>
                </a:r>
                <a:endParaRPr lang="nb-NO"/>
              </a:p>
            </p:txBody>
          </p:sp>
          <p:sp>
            <p:nvSpPr>
              <p:cNvPr id="37358" name="Rectangle 81"/>
              <p:cNvSpPr>
                <a:spLocks noChangeArrowheads="1"/>
              </p:cNvSpPr>
              <p:nvPr/>
            </p:nvSpPr>
            <p:spPr bwMode="auto">
              <a:xfrm>
                <a:off x="1132" y="796"/>
                <a:ext cx="82"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1100">
                    <a:solidFill>
                      <a:srgbClr val="595959"/>
                    </a:solidFill>
                  </a:rPr>
                  <a:t>•</a:t>
                </a:r>
                <a:endParaRPr lang="nb-NO"/>
              </a:p>
            </p:txBody>
          </p:sp>
          <p:sp>
            <p:nvSpPr>
              <p:cNvPr id="37362" name="Rectangle 85"/>
              <p:cNvSpPr>
                <a:spLocks noChangeArrowheads="1"/>
              </p:cNvSpPr>
              <p:nvPr/>
            </p:nvSpPr>
            <p:spPr bwMode="auto">
              <a:xfrm>
                <a:off x="1132" y="900"/>
                <a:ext cx="82"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1100">
                    <a:solidFill>
                      <a:srgbClr val="595959"/>
                    </a:solidFill>
                  </a:rPr>
                  <a:t>•</a:t>
                </a:r>
                <a:endParaRPr lang="nb-NO"/>
              </a:p>
            </p:txBody>
          </p:sp>
          <p:sp>
            <p:nvSpPr>
              <p:cNvPr id="37365" name="Rectangle 88"/>
              <p:cNvSpPr>
                <a:spLocks noChangeArrowheads="1"/>
              </p:cNvSpPr>
              <p:nvPr/>
            </p:nvSpPr>
            <p:spPr bwMode="auto">
              <a:xfrm>
                <a:off x="2789" y="90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nb-NO" dirty="0"/>
              </a:p>
            </p:txBody>
          </p:sp>
          <p:sp>
            <p:nvSpPr>
              <p:cNvPr id="37366" name="Line 89"/>
              <p:cNvSpPr>
                <a:spLocks noChangeShapeType="1"/>
              </p:cNvSpPr>
              <p:nvPr/>
            </p:nvSpPr>
            <p:spPr bwMode="auto">
              <a:xfrm>
                <a:off x="4049" y="674"/>
                <a:ext cx="0" cy="399"/>
              </a:xfrm>
              <a:prstGeom prst="line">
                <a:avLst/>
              </a:prstGeom>
              <a:noFill/>
              <a:ln w="11113">
                <a:solidFill>
                  <a:srgbClr val="B3B3B3"/>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367" name="Line 90"/>
              <p:cNvSpPr>
                <a:spLocks noChangeShapeType="1"/>
              </p:cNvSpPr>
              <p:nvPr/>
            </p:nvSpPr>
            <p:spPr bwMode="auto">
              <a:xfrm>
                <a:off x="4415" y="727"/>
                <a:ext cx="0" cy="399"/>
              </a:xfrm>
              <a:prstGeom prst="line">
                <a:avLst/>
              </a:prstGeom>
              <a:noFill/>
              <a:ln w="11113">
                <a:solidFill>
                  <a:srgbClr val="B3B3B3"/>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368" name="Freeform 91"/>
              <p:cNvSpPr>
                <a:spLocks noEditPoints="1"/>
              </p:cNvSpPr>
              <p:nvPr/>
            </p:nvSpPr>
            <p:spPr bwMode="auto">
              <a:xfrm>
                <a:off x="3336" y="541"/>
                <a:ext cx="44" cy="535"/>
              </a:xfrm>
              <a:custGeom>
                <a:avLst/>
                <a:gdLst>
                  <a:gd name="T0" fmla="*/ 1 w 87"/>
                  <a:gd name="T1" fmla="*/ 1 h 1070"/>
                  <a:gd name="T2" fmla="*/ 1 w 87"/>
                  <a:gd name="T3" fmla="*/ 1 h 1070"/>
                  <a:gd name="T4" fmla="*/ 1 w 87"/>
                  <a:gd name="T5" fmla="*/ 1 h 1070"/>
                  <a:gd name="T6" fmla="*/ 1 w 87"/>
                  <a:gd name="T7" fmla="*/ 1 h 1070"/>
                  <a:gd name="T8" fmla="*/ 1 w 87"/>
                  <a:gd name="T9" fmla="*/ 1 h 1070"/>
                  <a:gd name="T10" fmla="*/ 1 w 87"/>
                  <a:gd name="T11" fmla="*/ 1 h 1070"/>
                  <a:gd name="T12" fmla="*/ 1 w 87"/>
                  <a:gd name="T13" fmla="*/ 1 h 1070"/>
                  <a:gd name="T14" fmla="*/ 1 w 87"/>
                  <a:gd name="T15" fmla="*/ 1 h 1070"/>
                  <a:gd name="T16" fmla="*/ 1 w 87"/>
                  <a:gd name="T17" fmla="*/ 1 h 1070"/>
                  <a:gd name="T18" fmla="*/ 1 w 87"/>
                  <a:gd name="T19" fmla="*/ 1 h 1070"/>
                  <a:gd name="T20" fmla="*/ 1 w 87"/>
                  <a:gd name="T21" fmla="*/ 1 h 1070"/>
                  <a:gd name="T22" fmla="*/ 1 w 87"/>
                  <a:gd name="T23" fmla="*/ 1 h 1070"/>
                  <a:gd name="T24" fmla="*/ 1 w 87"/>
                  <a:gd name="T25" fmla="*/ 1 h 1070"/>
                  <a:gd name="T26" fmla="*/ 1 w 87"/>
                  <a:gd name="T27" fmla="*/ 1 h 1070"/>
                  <a:gd name="T28" fmla="*/ 1 w 87"/>
                  <a:gd name="T29" fmla="*/ 1 h 1070"/>
                  <a:gd name="T30" fmla="*/ 1 w 87"/>
                  <a:gd name="T31" fmla="*/ 1 h 1070"/>
                  <a:gd name="T32" fmla="*/ 1 w 87"/>
                  <a:gd name="T33" fmla="*/ 1 h 1070"/>
                  <a:gd name="T34" fmla="*/ 1 w 87"/>
                  <a:gd name="T35" fmla="*/ 1 h 1070"/>
                  <a:gd name="T36" fmla="*/ 1 w 87"/>
                  <a:gd name="T37" fmla="*/ 1 h 1070"/>
                  <a:gd name="T38" fmla="*/ 1 w 87"/>
                  <a:gd name="T39" fmla="*/ 1 h 1070"/>
                  <a:gd name="T40" fmla="*/ 0 w 87"/>
                  <a:gd name="T41" fmla="*/ 1 h 1070"/>
                  <a:gd name="T42" fmla="*/ 1 w 87"/>
                  <a:gd name="T43" fmla="*/ 0 h 1070"/>
                  <a:gd name="T44" fmla="*/ 1 w 87"/>
                  <a:gd name="T45" fmla="*/ 1 h 1070"/>
                  <a:gd name="T46" fmla="*/ 0 w 87"/>
                  <a:gd name="T47" fmla="*/ 1 h 10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7"/>
                  <a:gd name="T73" fmla="*/ 0 h 1070"/>
                  <a:gd name="T74" fmla="*/ 87 w 87"/>
                  <a:gd name="T75" fmla="*/ 1070 h 10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7" h="1070">
                    <a:moveTo>
                      <a:pt x="35" y="1064"/>
                    </a:moveTo>
                    <a:lnTo>
                      <a:pt x="36" y="61"/>
                    </a:lnTo>
                    <a:lnTo>
                      <a:pt x="36" y="59"/>
                    </a:lnTo>
                    <a:lnTo>
                      <a:pt x="38" y="56"/>
                    </a:lnTo>
                    <a:lnTo>
                      <a:pt x="40" y="55"/>
                    </a:lnTo>
                    <a:lnTo>
                      <a:pt x="43" y="55"/>
                    </a:lnTo>
                    <a:lnTo>
                      <a:pt x="45" y="55"/>
                    </a:lnTo>
                    <a:lnTo>
                      <a:pt x="49" y="56"/>
                    </a:lnTo>
                    <a:lnTo>
                      <a:pt x="50" y="59"/>
                    </a:lnTo>
                    <a:lnTo>
                      <a:pt x="50" y="61"/>
                    </a:lnTo>
                    <a:lnTo>
                      <a:pt x="49" y="1064"/>
                    </a:lnTo>
                    <a:lnTo>
                      <a:pt x="49" y="1067"/>
                    </a:lnTo>
                    <a:lnTo>
                      <a:pt x="47" y="1069"/>
                    </a:lnTo>
                    <a:lnTo>
                      <a:pt x="43" y="1070"/>
                    </a:lnTo>
                    <a:lnTo>
                      <a:pt x="42" y="1070"/>
                    </a:lnTo>
                    <a:lnTo>
                      <a:pt x="38" y="1070"/>
                    </a:lnTo>
                    <a:lnTo>
                      <a:pt x="36" y="1069"/>
                    </a:lnTo>
                    <a:lnTo>
                      <a:pt x="35" y="1067"/>
                    </a:lnTo>
                    <a:lnTo>
                      <a:pt x="35" y="1064"/>
                    </a:lnTo>
                    <a:close/>
                    <a:moveTo>
                      <a:pt x="0" y="74"/>
                    </a:moveTo>
                    <a:lnTo>
                      <a:pt x="43" y="0"/>
                    </a:lnTo>
                    <a:lnTo>
                      <a:pt x="87" y="74"/>
                    </a:lnTo>
                    <a:lnTo>
                      <a:pt x="0" y="74"/>
                    </a:lnTo>
                    <a:close/>
                  </a:path>
                </a:pathLst>
              </a:custGeom>
              <a:solidFill>
                <a:srgbClr val="B3B3B3"/>
              </a:solidFill>
              <a:ln w="1588">
                <a:solidFill>
                  <a:srgbClr val="B3B3B3"/>
                </a:solidFill>
                <a:round/>
                <a:headEnd/>
                <a:tailEnd/>
              </a:ln>
            </p:spPr>
            <p:txBody>
              <a:bodyPr/>
              <a:lstStyle/>
              <a:p>
                <a:endParaRPr lang="nb-NO"/>
              </a:p>
            </p:txBody>
          </p:sp>
          <p:sp>
            <p:nvSpPr>
              <p:cNvPr id="37369" name="Freeform 92"/>
              <p:cNvSpPr>
                <a:spLocks noEditPoints="1"/>
              </p:cNvSpPr>
              <p:nvPr/>
            </p:nvSpPr>
            <p:spPr bwMode="auto">
              <a:xfrm>
                <a:off x="3354" y="1055"/>
                <a:ext cx="1630" cy="37"/>
              </a:xfrm>
              <a:custGeom>
                <a:avLst/>
                <a:gdLst>
                  <a:gd name="T0" fmla="*/ 0 w 3261"/>
                  <a:gd name="T1" fmla="*/ 0 h 75"/>
                  <a:gd name="T2" fmla="*/ 0 w 3261"/>
                  <a:gd name="T3" fmla="*/ 0 h 75"/>
                  <a:gd name="T4" fmla="*/ 0 w 3261"/>
                  <a:gd name="T5" fmla="*/ 0 h 75"/>
                  <a:gd name="T6" fmla="*/ 0 w 3261"/>
                  <a:gd name="T7" fmla="*/ 0 h 75"/>
                  <a:gd name="T8" fmla="*/ 0 w 3261"/>
                  <a:gd name="T9" fmla="*/ 0 h 75"/>
                  <a:gd name="T10" fmla="*/ 0 w 3261"/>
                  <a:gd name="T11" fmla="*/ 0 h 75"/>
                  <a:gd name="T12" fmla="*/ 0 w 3261"/>
                  <a:gd name="T13" fmla="*/ 0 h 75"/>
                  <a:gd name="T14" fmla="*/ 0 w 3261"/>
                  <a:gd name="T15" fmla="*/ 0 h 75"/>
                  <a:gd name="T16" fmla="*/ 0 w 3261"/>
                  <a:gd name="T17" fmla="*/ 0 h 75"/>
                  <a:gd name="T18" fmla="*/ 0 w 3261"/>
                  <a:gd name="T19" fmla="*/ 0 h 75"/>
                  <a:gd name="T20" fmla="*/ 0 w 3261"/>
                  <a:gd name="T21" fmla="*/ 0 h 75"/>
                  <a:gd name="T22" fmla="*/ 0 w 3261"/>
                  <a:gd name="T23" fmla="*/ 0 h 75"/>
                  <a:gd name="T24" fmla="*/ 0 w 3261"/>
                  <a:gd name="T25" fmla="*/ 0 h 75"/>
                  <a:gd name="T26" fmla="*/ 0 w 3261"/>
                  <a:gd name="T27" fmla="*/ 0 h 75"/>
                  <a:gd name="T28" fmla="*/ 0 w 3261"/>
                  <a:gd name="T29" fmla="*/ 0 h 75"/>
                  <a:gd name="T30" fmla="*/ 0 w 3261"/>
                  <a:gd name="T31" fmla="*/ 0 h 75"/>
                  <a:gd name="T32" fmla="*/ 0 w 3261"/>
                  <a:gd name="T33" fmla="*/ 0 h 75"/>
                  <a:gd name="T34" fmla="*/ 0 w 3261"/>
                  <a:gd name="T35" fmla="*/ 0 h 75"/>
                  <a:gd name="T36" fmla="*/ 0 w 3261"/>
                  <a:gd name="T37" fmla="*/ 0 h 75"/>
                  <a:gd name="T38" fmla="*/ 0 w 3261"/>
                  <a:gd name="T39" fmla="*/ 0 h 75"/>
                  <a:gd name="T40" fmla="*/ 0 w 3261"/>
                  <a:gd name="T41" fmla="*/ 0 h 75"/>
                  <a:gd name="T42" fmla="*/ 0 w 3261"/>
                  <a:gd name="T43" fmla="*/ 0 h 75"/>
                  <a:gd name="T44" fmla="*/ 0 w 3261"/>
                  <a:gd name="T45" fmla="*/ 0 h 75"/>
                  <a:gd name="T46" fmla="*/ 0 w 3261"/>
                  <a:gd name="T47" fmla="*/ 0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61"/>
                  <a:gd name="T73" fmla="*/ 0 h 75"/>
                  <a:gd name="T74" fmla="*/ 3261 w 3261"/>
                  <a:gd name="T75" fmla="*/ 75 h 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61" h="75">
                    <a:moveTo>
                      <a:pt x="7" y="30"/>
                    </a:moveTo>
                    <a:lnTo>
                      <a:pt x="3188" y="32"/>
                    </a:lnTo>
                    <a:lnTo>
                      <a:pt x="3191" y="32"/>
                    </a:lnTo>
                    <a:lnTo>
                      <a:pt x="3193" y="33"/>
                    </a:lnTo>
                    <a:lnTo>
                      <a:pt x="3195" y="36"/>
                    </a:lnTo>
                    <a:lnTo>
                      <a:pt x="3196" y="38"/>
                    </a:lnTo>
                    <a:lnTo>
                      <a:pt x="3195" y="41"/>
                    </a:lnTo>
                    <a:lnTo>
                      <a:pt x="3193" y="42"/>
                    </a:lnTo>
                    <a:lnTo>
                      <a:pt x="3191" y="43"/>
                    </a:lnTo>
                    <a:lnTo>
                      <a:pt x="3188" y="45"/>
                    </a:lnTo>
                    <a:lnTo>
                      <a:pt x="7" y="43"/>
                    </a:lnTo>
                    <a:lnTo>
                      <a:pt x="3" y="42"/>
                    </a:lnTo>
                    <a:lnTo>
                      <a:pt x="1" y="41"/>
                    </a:lnTo>
                    <a:lnTo>
                      <a:pt x="0" y="39"/>
                    </a:lnTo>
                    <a:lnTo>
                      <a:pt x="0" y="36"/>
                    </a:lnTo>
                    <a:lnTo>
                      <a:pt x="0" y="35"/>
                    </a:lnTo>
                    <a:lnTo>
                      <a:pt x="1" y="32"/>
                    </a:lnTo>
                    <a:lnTo>
                      <a:pt x="3" y="30"/>
                    </a:lnTo>
                    <a:lnTo>
                      <a:pt x="7" y="30"/>
                    </a:lnTo>
                    <a:close/>
                    <a:moveTo>
                      <a:pt x="3174" y="0"/>
                    </a:moveTo>
                    <a:lnTo>
                      <a:pt x="3261" y="38"/>
                    </a:lnTo>
                    <a:lnTo>
                      <a:pt x="3174" y="75"/>
                    </a:lnTo>
                    <a:lnTo>
                      <a:pt x="3174" y="0"/>
                    </a:lnTo>
                    <a:close/>
                  </a:path>
                </a:pathLst>
              </a:custGeom>
              <a:solidFill>
                <a:srgbClr val="B3B3B3"/>
              </a:solidFill>
              <a:ln w="1588">
                <a:solidFill>
                  <a:srgbClr val="B3B3B3"/>
                </a:solidFill>
                <a:round/>
                <a:headEnd/>
                <a:tailEnd/>
              </a:ln>
            </p:spPr>
            <p:txBody>
              <a:bodyPr/>
              <a:lstStyle/>
              <a:p>
                <a:endParaRPr lang="nb-NO"/>
              </a:p>
            </p:txBody>
          </p:sp>
          <p:sp>
            <p:nvSpPr>
              <p:cNvPr id="37370" name="Rectangle 93"/>
              <p:cNvSpPr>
                <a:spLocks noChangeArrowheads="1"/>
              </p:cNvSpPr>
              <p:nvPr/>
            </p:nvSpPr>
            <p:spPr bwMode="auto">
              <a:xfrm>
                <a:off x="5037" y="1034"/>
                <a:ext cx="19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900">
                    <a:solidFill>
                      <a:srgbClr val="606060"/>
                    </a:solidFill>
                  </a:rPr>
                  <a:t>Dgr</a:t>
                </a:r>
                <a:endParaRPr lang="nb-NO"/>
              </a:p>
            </p:txBody>
          </p:sp>
          <p:sp>
            <p:nvSpPr>
              <p:cNvPr id="37371" name="Rectangle 94"/>
              <p:cNvSpPr>
                <a:spLocks noChangeArrowheads="1"/>
              </p:cNvSpPr>
              <p:nvPr/>
            </p:nvSpPr>
            <p:spPr bwMode="auto">
              <a:xfrm>
                <a:off x="3592" y="735"/>
                <a:ext cx="224"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50 % </a:t>
                </a:r>
                <a:endParaRPr lang="nb-NO"/>
              </a:p>
            </p:txBody>
          </p:sp>
          <p:sp>
            <p:nvSpPr>
              <p:cNvPr id="37372" name="Rectangle 95"/>
              <p:cNvSpPr>
                <a:spLocks noChangeArrowheads="1"/>
              </p:cNvSpPr>
              <p:nvPr/>
            </p:nvSpPr>
            <p:spPr bwMode="auto">
              <a:xfrm>
                <a:off x="4176" y="735"/>
                <a:ext cx="224"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30 % </a:t>
                </a:r>
                <a:endParaRPr lang="nb-NO"/>
              </a:p>
            </p:txBody>
          </p:sp>
          <p:sp>
            <p:nvSpPr>
              <p:cNvPr id="37373" name="Rectangle 96"/>
              <p:cNvSpPr>
                <a:spLocks noChangeArrowheads="1"/>
              </p:cNvSpPr>
              <p:nvPr/>
            </p:nvSpPr>
            <p:spPr bwMode="auto">
              <a:xfrm>
                <a:off x="4528" y="740"/>
                <a:ext cx="224"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20 % </a:t>
                </a:r>
                <a:endParaRPr lang="nb-NO"/>
              </a:p>
            </p:txBody>
          </p:sp>
          <p:sp>
            <p:nvSpPr>
              <p:cNvPr id="37374" name="Rectangle 97"/>
              <p:cNvSpPr>
                <a:spLocks noChangeArrowheads="1"/>
              </p:cNvSpPr>
              <p:nvPr/>
            </p:nvSpPr>
            <p:spPr bwMode="auto">
              <a:xfrm>
                <a:off x="3572" y="819"/>
                <a:ext cx="181"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b="1">
                    <a:solidFill>
                      <a:srgbClr val="595959"/>
                    </a:solidFill>
                  </a:rPr>
                  <a:t>200 </a:t>
                </a:r>
                <a:endParaRPr lang="nb-NO"/>
              </a:p>
            </p:txBody>
          </p:sp>
          <p:sp>
            <p:nvSpPr>
              <p:cNvPr id="37375" name="Rectangle 98"/>
              <p:cNvSpPr>
                <a:spLocks noChangeArrowheads="1"/>
              </p:cNvSpPr>
              <p:nvPr/>
            </p:nvSpPr>
            <p:spPr bwMode="auto">
              <a:xfrm>
                <a:off x="3712" y="819"/>
                <a:ext cx="156"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b="1">
                    <a:solidFill>
                      <a:srgbClr val="595959"/>
                    </a:solidFill>
                  </a:rPr>
                  <a:t>dgr</a:t>
                </a:r>
                <a:endParaRPr lang="nb-NO"/>
              </a:p>
            </p:txBody>
          </p:sp>
          <p:sp>
            <p:nvSpPr>
              <p:cNvPr id="37376" name="Rectangle 99"/>
              <p:cNvSpPr>
                <a:spLocks noChangeArrowheads="1"/>
              </p:cNvSpPr>
              <p:nvPr/>
            </p:nvSpPr>
            <p:spPr bwMode="auto">
              <a:xfrm>
                <a:off x="4105" y="819"/>
                <a:ext cx="181"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b="1">
                    <a:solidFill>
                      <a:srgbClr val="595959"/>
                    </a:solidFill>
                  </a:rPr>
                  <a:t>180 </a:t>
                </a:r>
                <a:endParaRPr lang="nb-NO"/>
              </a:p>
            </p:txBody>
          </p:sp>
          <p:sp>
            <p:nvSpPr>
              <p:cNvPr id="37377" name="Rectangle 100"/>
              <p:cNvSpPr>
                <a:spLocks noChangeArrowheads="1"/>
              </p:cNvSpPr>
              <p:nvPr/>
            </p:nvSpPr>
            <p:spPr bwMode="auto">
              <a:xfrm>
                <a:off x="4245" y="819"/>
                <a:ext cx="156"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b="1">
                    <a:solidFill>
                      <a:srgbClr val="595959"/>
                    </a:solidFill>
                  </a:rPr>
                  <a:t>dgr</a:t>
                </a:r>
                <a:endParaRPr lang="nb-NO"/>
              </a:p>
            </p:txBody>
          </p:sp>
          <p:sp>
            <p:nvSpPr>
              <p:cNvPr id="37378" name="Rectangle 101"/>
              <p:cNvSpPr>
                <a:spLocks noChangeArrowheads="1"/>
              </p:cNvSpPr>
              <p:nvPr/>
            </p:nvSpPr>
            <p:spPr bwMode="auto">
              <a:xfrm>
                <a:off x="4471" y="810"/>
                <a:ext cx="140"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b="1">
                    <a:solidFill>
                      <a:srgbClr val="595959"/>
                    </a:solidFill>
                  </a:rPr>
                  <a:t>50 </a:t>
                </a:r>
                <a:endParaRPr lang="nb-NO"/>
              </a:p>
            </p:txBody>
          </p:sp>
          <p:sp>
            <p:nvSpPr>
              <p:cNvPr id="37379" name="Rectangle 102"/>
              <p:cNvSpPr>
                <a:spLocks noChangeArrowheads="1"/>
              </p:cNvSpPr>
              <p:nvPr/>
            </p:nvSpPr>
            <p:spPr bwMode="auto">
              <a:xfrm>
                <a:off x="4570" y="810"/>
                <a:ext cx="156"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b="1">
                    <a:solidFill>
                      <a:srgbClr val="595959"/>
                    </a:solidFill>
                  </a:rPr>
                  <a:t>dgr</a:t>
                </a:r>
                <a:endParaRPr lang="nb-NO"/>
              </a:p>
            </p:txBody>
          </p:sp>
          <p:sp>
            <p:nvSpPr>
              <p:cNvPr id="37380" name="Rectangle 103"/>
              <p:cNvSpPr>
                <a:spLocks noChangeArrowheads="1"/>
              </p:cNvSpPr>
              <p:nvPr/>
            </p:nvSpPr>
            <p:spPr bwMode="auto">
              <a:xfrm>
                <a:off x="3633" y="1120"/>
                <a:ext cx="141"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Sol</a:t>
                </a:r>
                <a:endParaRPr lang="nb-NO"/>
              </a:p>
            </p:txBody>
          </p:sp>
          <p:sp>
            <p:nvSpPr>
              <p:cNvPr id="37381" name="Rectangle 104"/>
              <p:cNvSpPr>
                <a:spLocks noChangeArrowheads="1"/>
              </p:cNvSpPr>
              <p:nvPr/>
            </p:nvSpPr>
            <p:spPr bwMode="auto">
              <a:xfrm>
                <a:off x="4202" y="1126"/>
                <a:ext cx="153"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V.P</a:t>
                </a:r>
                <a:endParaRPr lang="nb-NO"/>
              </a:p>
            </p:txBody>
          </p:sp>
          <p:sp>
            <p:nvSpPr>
              <p:cNvPr id="37382" name="Rectangle 105"/>
              <p:cNvSpPr>
                <a:spLocks noChangeArrowheads="1"/>
              </p:cNvSpPr>
              <p:nvPr/>
            </p:nvSpPr>
            <p:spPr bwMode="auto">
              <a:xfrm>
                <a:off x="4453" y="1122"/>
                <a:ext cx="327"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Fj.varme</a:t>
                </a:r>
                <a:endParaRPr lang="nb-NO"/>
              </a:p>
            </p:txBody>
          </p:sp>
          <p:sp>
            <p:nvSpPr>
              <p:cNvPr id="37383" name="Rectangle 106"/>
              <p:cNvSpPr>
                <a:spLocks noChangeArrowheads="1"/>
              </p:cNvSpPr>
              <p:nvPr/>
            </p:nvSpPr>
            <p:spPr bwMode="auto">
              <a:xfrm>
                <a:off x="4735" y="1122"/>
                <a:ext cx="54"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a:t>
                </a:r>
                <a:endParaRPr lang="nb-NO"/>
              </a:p>
            </p:txBody>
          </p:sp>
          <p:sp>
            <p:nvSpPr>
              <p:cNvPr id="37384" name="Rectangle 107"/>
              <p:cNvSpPr>
                <a:spLocks noChangeArrowheads="1"/>
              </p:cNvSpPr>
              <p:nvPr/>
            </p:nvSpPr>
            <p:spPr bwMode="auto">
              <a:xfrm>
                <a:off x="4453" y="1196"/>
                <a:ext cx="207"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Gass</a:t>
                </a:r>
                <a:endParaRPr lang="nb-NO"/>
              </a:p>
            </p:txBody>
          </p:sp>
          <p:sp>
            <p:nvSpPr>
              <p:cNvPr id="37385" name="Line 108"/>
              <p:cNvSpPr>
                <a:spLocks noChangeShapeType="1"/>
              </p:cNvSpPr>
              <p:nvPr/>
            </p:nvSpPr>
            <p:spPr bwMode="auto">
              <a:xfrm>
                <a:off x="4049" y="674"/>
                <a:ext cx="0" cy="399"/>
              </a:xfrm>
              <a:prstGeom prst="line">
                <a:avLst/>
              </a:prstGeom>
              <a:noFill/>
              <a:ln w="11113">
                <a:solidFill>
                  <a:srgbClr val="B3B3B3"/>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386" name="Line 109"/>
              <p:cNvSpPr>
                <a:spLocks noChangeShapeType="1"/>
              </p:cNvSpPr>
              <p:nvPr/>
            </p:nvSpPr>
            <p:spPr bwMode="auto">
              <a:xfrm>
                <a:off x="4415" y="727"/>
                <a:ext cx="0" cy="399"/>
              </a:xfrm>
              <a:prstGeom prst="line">
                <a:avLst/>
              </a:prstGeom>
              <a:noFill/>
              <a:ln w="11113">
                <a:solidFill>
                  <a:srgbClr val="B3B3B3"/>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387" name="Freeform 110"/>
              <p:cNvSpPr>
                <a:spLocks noEditPoints="1"/>
              </p:cNvSpPr>
              <p:nvPr/>
            </p:nvSpPr>
            <p:spPr bwMode="auto">
              <a:xfrm>
                <a:off x="3336" y="541"/>
                <a:ext cx="44" cy="535"/>
              </a:xfrm>
              <a:custGeom>
                <a:avLst/>
                <a:gdLst>
                  <a:gd name="T0" fmla="*/ 1 w 87"/>
                  <a:gd name="T1" fmla="*/ 1 h 1070"/>
                  <a:gd name="T2" fmla="*/ 1 w 87"/>
                  <a:gd name="T3" fmla="*/ 1 h 1070"/>
                  <a:gd name="T4" fmla="*/ 1 w 87"/>
                  <a:gd name="T5" fmla="*/ 1 h 1070"/>
                  <a:gd name="T6" fmla="*/ 1 w 87"/>
                  <a:gd name="T7" fmla="*/ 1 h 1070"/>
                  <a:gd name="T8" fmla="*/ 1 w 87"/>
                  <a:gd name="T9" fmla="*/ 1 h 1070"/>
                  <a:gd name="T10" fmla="*/ 1 w 87"/>
                  <a:gd name="T11" fmla="*/ 1 h 1070"/>
                  <a:gd name="T12" fmla="*/ 1 w 87"/>
                  <a:gd name="T13" fmla="*/ 1 h 1070"/>
                  <a:gd name="T14" fmla="*/ 1 w 87"/>
                  <a:gd name="T15" fmla="*/ 1 h 1070"/>
                  <a:gd name="T16" fmla="*/ 1 w 87"/>
                  <a:gd name="T17" fmla="*/ 1 h 1070"/>
                  <a:gd name="T18" fmla="*/ 1 w 87"/>
                  <a:gd name="T19" fmla="*/ 1 h 1070"/>
                  <a:gd name="T20" fmla="*/ 1 w 87"/>
                  <a:gd name="T21" fmla="*/ 1 h 1070"/>
                  <a:gd name="T22" fmla="*/ 1 w 87"/>
                  <a:gd name="T23" fmla="*/ 1 h 1070"/>
                  <a:gd name="T24" fmla="*/ 1 w 87"/>
                  <a:gd name="T25" fmla="*/ 1 h 1070"/>
                  <a:gd name="T26" fmla="*/ 1 w 87"/>
                  <a:gd name="T27" fmla="*/ 1 h 1070"/>
                  <a:gd name="T28" fmla="*/ 1 w 87"/>
                  <a:gd name="T29" fmla="*/ 1 h 1070"/>
                  <a:gd name="T30" fmla="*/ 1 w 87"/>
                  <a:gd name="T31" fmla="*/ 1 h 1070"/>
                  <a:gd name="T32" fmla="*/ 1 w 87"/>
                  <a:gd name="T33" fmla="*/ 1 h 1070"/>
                  <a:gd name="T34" fmla="*/ 1 w 87"/>
                  <a:gd name="T35" fmla="*/ 1 h 1070"/>
                  <a:gd name="T36" fmla="*/ 1 w 87"/>
                  <a:gd name="T37" fmla="*/ 1 h 1070"/>
                  <a:gd name="T38" fmla="*/ 1 w 87"/>
                  <a:gd name="T39" fmla="*/ 1 h 1070"/>
                  <a:gd name="T40" fmla="*/ 0 w 87"/>
                  <a:gd name="T41" fmla="*/ 1 h 1070"/>
                  <a:gd name="T42" fmla="*/ 1 w 87"/>
                  <a:gd name="T43" fmla="*/ 0 h 1070"/>
                  <a:gd name="T44" fmla="*/ 1 w 87"/>
                  <a:gd name="T45" fmla="*/ 1 h 1070"/>
                  <a:gd name="T46" fmla="*/ 0 w 87"/>
                  <a:gd name="T47" fmla="*/ 1 h 10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7"/>
                  <a:gd name="T73" fmla="*/ 0 h 1070"/>
                  <a:gd name="T74" fmla="*/ 87 w 87"/>
                  <a:gd name="T75" fmla="*/ 1070 h 10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7" h="1070">
                    <a:moveTo>
                      <a:pt x="35" y="1064"/>
                    </a:moveTo>
                    <a:lnTo>
                      <a:pt x="36" y="61"/>
                    </a:lnTo>
                    <a:lnTo>
                      <a:pt x="36" y="59"/>
                    </a:lnTo>
                    <a:lnTo>
                      <a:pt x="38" y="56"/>
                    </a:lnTo>
                    <a:lnTo>
                      <a:pt x="40" y="55"/>
                    </a:lnTo>
                    <a:lnTo>
                      <a:pt x="43" y="55"/>
                    </a:lnTo>
                    <a:lnTo>
                      <a:pt x="45" y="55"/>
                    </a:lnTo>
                    <a:lnTo>
                      <a:pt x="49" y="56"/>
                    </a:lnTo>
                    <a:lnTo>
                      <a:pt x="50" y="59"/>
                    </a:lnTo>
                    <a:lnTo>
                      <a:pt x="50" y="61"/>
                    </a:lnTo>
                    <a:lnTo>
                      <a:pt x="49" y="1064"/>
                    </a:lnTo>
                    <a:lnTo>
                      <a:pt x="49" y="1067"/>
                    </a:lnTo>
                    <a:lnTo>
                      <a:pt x="47" y="1069"/>
                    </a:lnTo>
                    <a:lnTo>
                      <a:pt x="43" y="1070"/>
                    </a:lnTo>
                    <a:lnTo>
                      <a:pt x="42" y="1070"/>
                    </a:lnTo>
                    <a:lnTo>
                      <a:pt x="38" y="1070"/>
                    </a:lnTo>
                    <a:lnTo>
                      <a:pt x="36" y="1069"/>
                    </a:lnTo>
                    <a:lnTo>
                      <a:pt x="35" y="1067"/>
                    </a:lnTo>
                    <a:lnTo>
                      <a:pt x="35" y="1064"/>
                    </a:lnTo>
                    <a:close/>
                    <a:moveTo>
                      <a:pt x="0" y="74"/>
                    </a:moveTo>
                    <a:lnTo>
                      <a:pt x="43" y="0"/>
                    </a:lnTo>
                    <a:lnTo>
                      <a:pt x="87" y="74"/>
                    </a:lnTo>
                    <a:lnTo>
                      <a:pt x="0" y="74"/>
                    </a:lnTo>
                    <a:close/>
                  </a:path>
                </a:pathLst>
              </a:custGeom>
              <a:solidFill>
                <a:srgbClr val="B3B3B3"/>
              </a:solidFill>
              <a:ln w="1588">
                <a:solidFill>
                  <a:srgbClr val="B3B3B3"/>
                </a:solidFill>
                <a:round/>
                <a:headEnd/>
                <a:tailEnd/>
              </a:ln>
            </p:spPr>
            <p:txBody>
              <a:bodyPr/>
              <a:lstStyle/>
              <a:p>
                <a:endParaRPr lang="nb-NO"/>
              </a:p>
            </p:txBody>
          </p:sp>
          <p:sp>
            <p:nvSpPr>
              <p:cNvPr id="37388" name="Freeform 111"/>
              <p:cNvSpPr>
                <a:spLocks noEditPoints="1"/>
              </p:cNvSpPr>
              <p:nvPr/>
            </p:nvSpPr>
            <p:spPr bwMode="auto">
              <a:xfrm>
                <a:off x="3354" y="1055"/>
                <a:ext cx="1630" cy="37"/>
              </a:xfrm>
              <a:custGeom>
                <a:avLst/>
                <a:gdLst>
                  <a:gd name="T0" fmla="*/ 0 w 3261"/>
                  <a:gd name="T1" fmla="*/ 0 h 75"/>
                  <a:gd name="T2" fmla="*/ 0 w 3261"/>
                  <a:gd name="T3" fmla="*/ 0 h 75"/>
                  <a:gd name="T4" fmla="*/ 0 w 3261"/>
                  <a:gd name="T5" fmla="*/ 0 h 75"/>
                  <a:gd name="T6" fmla="*/ 0 w 3261"/>
                  <a:gd name="T7" fmla="*/ 0 h 75"/>
                  <a:gd name="T8" fmla="*/ 0 w 3261"/>
                  <a:gd name="T9" fmla="*/ 0 h 75"/>
                  <a:gd name="T10" fmla="*/ 0 w 3261"/>
                  <a:gd name="T11" fmla="*/ 0 h 75"/>
                  <a:gd name="T12" fmla="*/ 0 w 3261"/>
                  <a:gd name="T13" fmla="*/ 0 h 75"/>
                  <a:gd name="T14" fmla="*/ 0 w 3261"/>
                  <a:gd name="T15" fmla="*/ 0 h 75"/>
                  <a:gd name="T16" fmla="*/ 0 w 3261"/>
                  <a:gd name="T17" fmla="*/ 0 h 75"/>
                  <a:gd name="T18" fmla="*/ 0 w 3261"/>
                  <a:gd name="T19" fmla="*/ 0 h 75"/>
                  <a:gd name="T20" fmla="*/ 0 w 3261"/>
                  <a:gd name="T21" fmla="*/ 0 h 75"/>
                  <a:gd name="T22" fmla="*/ 0 w 3261"/>
                  <a:gd name="T23" fmla="*/ 0 h 75"/>
                  <a:gd name="T24" fmla="*/ 0 w 3261"/>
                  <a:gd name="T25" fmla="*/ 0 h 75"/>
                  <a:gd name="T26" fmla="*/ 0 w 3261"/>
                  <a:gd name="T27" fmla="*/ 0 h 75"/>
                  <a:gd name="T28" fmla="*/ 0 w 3261"/>
                  <a:gd name="T29" fmla="*/ 0 h 75"/>
                  <a:gd name="T30" fmla="*/ 0 w 3261"/>
                  <a:gd name="T31" fmla="*/ 0 h 75"/>
                  <a:gd name="T32" fmla="*/ 0 w 3261"/>
                  <a:gd name="T33" fmla="*/ 0 h 75"/>
                  <a:gd name="T34" fmla="*/ 0 w 3261"/>
                  <a:gd name="T35" fmla="*/ 0 h 75"/>
                  <a:gd name="T36" fmla="*/ 0 w 3261"/>
                  <a:gd name="T37" fmla="*/ 0 h 75"/>
                  <a:gd name="T38" fmla="*/ 0 w 3261"/>
                  <a:gd name="T39" fmla="*/ 0 h 75"/>
                  <a:gd name="T40" fmla="*/ 0 w 3261"/>
                  <a:gd name="T41" fmla="*/ 0 h 75"/>
                  <a:gd name="T42" fmla="*/ 0 w 3261"/>
                  <a:gd name="T43" fmla="*/ 0 h 75"/>
                  <a:gd name="T44" fmla="*/ 0 w 3261"/>
                  <a:gd name="T45" fmla="*/ 0 h 75"/>
                  <a:gd name="T46" fmla="*/ 0 w 3261"/>
                  <a:gd name="T47" fmla="*/ 0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61"/>
                  <a:gd name="T73" fmla="*/ 0 h 75"/>
                  <a:gd name="T74" fmla="*/ 3261 w 3261"/>
                  <a:gd name="T75" fmla="*/ 75 h 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61" h="75">
                    <a:moveTo>
                      <a:pt x="7" y="30"/>
                    </a:moveTo>
                    <a:lnTo>
                      <a:pt x="3188" y="32"/>
                    </a:lnTo>
                    <a:lnTo>
                      <a:pt x="3191" y="32"/>
                    </a:lnTo>
                    <a:lnTo>
                      <a:pt x="3193" y="33"/>
                    </a:lnTo>
                    <a:lnTo>
                      <a:pt x="3195" y="36"/>
                    </a:lnTo>
                    <a:lnTo>
                      <a:pt x="3196" y="38"/>
                    </a:lnTo>
                    <a:lnTo>
                      <a:pt x="3195" y="41"/>
                    </a:lnTo>
                    <a:lnTo>
                      <a:pt x="3193" y="42"/>
                    </a:lnTo>
                    <a:lnTo>
                      <a:pt x="3191" y="43"/>
                    </a:lnTo>
                    <a:lnTo>
                      <a:pt x="3188" y="45"/>
                    </a:lnTo>
                    <a:lnTo>
                      <a:pt x="7" y="43"/>
                    </a:lnTo>
                    <a:lnTo>
                      <a:pt x="3" y="42"/>
                    </a:lnTo>
                    <a:lnTo>
                      <a:pt x="1" y="41"/>
                    </a:lnTo>
                    <a:lnTo>
                      <a:pt x="0" y="39"/>
                    </a:lnTo>
                    <a:lnTo>
                      <a:pt x="0" y="36"/>
                    </a:lnTo>
                    <a:lnTo>
                      <a:pt x="0" y="35"/>
                    </a:lnTo>
                    <a:lnTo>
                      <a:pt x="1" y="32"/>
                    </a:lnTo>
                    <a:lnTo>
                      <a:pt x="3" y="30"/>
                    </a:lnTo>
                    <a:lnTo>
                      <a:pt x="7" y="30"/>
                    </a:lnTo>
                    <a:close/>
                    <a:moveTo>
                      <a:pt x="3174" y="0"/>
                    </a:moveTo>
                    <a:lnTo>
                      <a:pt x="3261" y="38"/>
                    </a:lnTo>
                    <a:lnTo>
                      <a:pt x="3174" y="75"/>
                    </a:lnTo>
                    <a:lnTo>
                      <a:pt x="3174" y="0"/>
                    </a:lnTo>
                    <a:close/>
                  </a:path>
                </a:pathLst>
              </a:custGeom>
              <a:solidFill>
                <a:srgbClr val="B3B3B3"/>
              </a:solidFill>
              <a:ln w="1588">
                <a:solidFill>
                  <a:srgbClr val="B3B3B3"/>
                </a:solidFill>
                <a:round/>
                <a:headEnd/>
                <a:tailEnd/>
              </a:ln>
            </p:spPr>
            <p:txBody>
              <a:bodyPr/>
              <a:lstStyle/>
              <a:p>
                <a:endParaRPr lang="nb-NO"/>
              </a:p>
            </p:txBody>
          </p:sp>
          <p:sp>
            <p:nvSpPr>
              <p:cNvPr id="37389" name="Rectangle 112"/>
              <p:cNvSpPr>
                <a:spLocks noChangeArrowheads="1"/>
              </p:cNvSpPr>
              <p:nvPr/>
            </p:nvSpPr>
            <p:spPr bwMode="auto">
              <a:xfrm>
                <a:off x="5037" y="1034"/>
                <a:ext cx="19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900">
                    <a:solidFill>
                      <a:srgbClr val="606060"/>
                    </a:solidFill>
                  </a:rPr>
                  <a:t>Dgr</a:t>
                </a:r>
                <a:endParaRPr lang="nb-NO"/>
              </a:p>
            </p:txBody>
          </p:sp>
          <p:sp>
            <p:nvSpPr>
              <p:cNvPr id="37390" name="Rectangle 113"/>
              <p:cNvSpPr>
                <a:spLocks noChangeArrowheads="1"/>
              </p:cNvSpPr>
              <p:nvPr/>
            </p:nvSpPr>
            <p:spPr bwMode="auto">
              <a:xfrm>
                <a:off x="3592" y="735"/>
                <a:ext cx="224"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50 % </a:t>
                </a:r>
                <a:endParaRPr lang="nb-NO"/>
              </a:p>
            </p:txBody>
          </p:sp>
          <p:sp>
            <p:nvSpPr>
              <p:cNvPr id="37391" name="Rectangle 114"/>
              <p:cNvSpPr>
                <a:spLocks noChangeArrowheads="1"/>
              </p:cNvSpPr>
              <p:nvPr/>
            </p:nvSpPr>
            <p:spPr bwMode="auto">
              <a:xfrm>
                <a:off x="4176" y="735"/>
                <a:ext cx="224"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30 % </a:t>
                </a:r>
                <a:endParaRPr lang="nb-NO"/>
              </a:p>
            </p:txBody>
          </p:sp>
          <p:sp>
            <p:nvSpPr>
              <p:cNvPr id="37392" name="Rectangle 115"/>
              <p:cNvSpPr>
                <a:spLocks noChangeArrowheads="1"/>
              </p:cNvSpPr>
              <p:nvPr/>
            </p:nvSpPr>
            <p:spPr bwMode="auto">
              <a:xfrm>
                <a:off x="4528" y="740"/>
                <a:ext cx="224"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20 % </a:t>
                </a:r>
                <a:endParaRPr lang="nb-NO"/>
              </a:p>
            </p:txBody>
          </p:sp>
          <p:sp>
            <p:nvSpPr>
              <p:cNvPr id="37393" name="Rectangle 116"/>
              <p:cNvSpPr>
                <a:spLocks noChangeArrowheads="1"/>
              </p:cNvSpPr>
              <p:nvPr/>
            </p:nvSpPr>
            <p:spPr bwMode="auto">
              <a:xfrm>
                <a:off x="3572" y="819"/>
                <a:ext cx="181"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b="1">
                    <a:solidFill>
                      <a:srgbClr val="595959"/>
                    </a:solidFill>
                  </a:rPr>
                  <a:t>200 </a:t>
                </a:r>
                <a:endParaRPr lang="nb-NO"/>
              </a:p>
            </p:txBody>
          </p:sp>
          <p:sp>
            <p:nvSpPr>
              <p:cNvPr id="37394" name="Rectangle 117"/>
              <p:cNvSpPr>
                <a:spLocks noChangeArrowheads="1"/>
              </p:cNvSpPr>
              <p:nvPr/>
            </p:nvSpPr>
            <p:spPr bwMode="auto">
              <a:xfrm>
                <a:off x="3712" y="819"/>
                <a:ext cx="156"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b="1">
                    <a:solidFill>
                      <a:srgbClr val="595959"/>
                    </a:solidFill>
                  </a:rPr>
                  <a:t>dgr</a:t>
                </a:r>
                <a:endParaRPr lang="nb-NO"/>
              </a:p>
            </p:txBody>
          </p:sp>
          <p:sp>
            <p:nvSpPr>
              <p:cNvPr id="37395" name="Rectangle 118"/>
              <p:cNvSpPr>
                <a:spLocks noChangeArrowheads="1"/>
              </p:cNvSpPr>
              <p:nvPr/>
            </p:nvSpPr>
            <p:spPr bwMode="auto">
              <a:xfrm>
                <a:off x="4105" y="819"/>
                <a:ext cx="181"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b="1">
                    <a:solidFill>
                      <a:srgbClr val="595959"/>
                    </a:solidFill>
                  </a:rPr>
                  <a:t>180 </a:t>
                </a:r>
                <a:endParaRPr lang="nb-NO"/>
              </a:p>
            </p:txBody>
          </p:sp>
          <p:sp>
            <p:nvSpPr>
              <p:cNvPr id="37396" name="Rectangle 119"/>
              <p:cNvSpPr>
                <a:spLocks noChangeArrowheads="1"/>
              </p:cNvSpPr>
              <p:nvPr/>
            </p:nvSpPr>
            <p:spPr bwMode="auto">
              <a:xfrm>
                <a:off x="4245" y="819"/>
                <a:ext cx="156"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b="1">
                    <a:solidFill>
                      <a:srgbClr val="595959"/>
                    </a:solidFill>
                  </a:rPr>
                  <a:t>dgr</a:t>
                </a:r>
                <a:endParaRPr lang="nb-NO"/>
              </a:p>
            </p:txBody>
          </p:sp>
          <p:sp>
            <p:nvSpPr>
              <p:cNvPr id="37397" name="Rectangle 120"/>
              <p:cNvSpPr>
                <a:spLocks noChangeArrowheads="1"/>
              </p:cNvSpPr>
              <p:nvPr/>
            </p:nvSpPr>
            <p:spPr bwMode="auto">
              <a:xfrm>
                <a:off x="4471" y="810"/>
                <a:ext cx="140"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b="1">
                    <a:solidFill>
                      <a:srgbClr val="595959"/>
                    </a:solidFill>
                  </a:rPr>
                  <a:t>50 </a:t>
                </a:r>
                <a:endParaRPr lang="nb-NO"/>
              </a:p>
            </p:txBody>
          </p:sp>
          <p:sp>
            <p:nvSpPr>
              <p:cNvPr id="37398" name="Rectangle 121"/>
              <p:cNvSpPr>
                <a:spLocks noChangeArrowheads="1"/>
              </p:cNvSpPr>
              <p:nvPr/>
            </p:nvSpPr>
            <p:spPr bwMode="auto">
              <a:xfrm>
                <a:off x="4570" y="810"/>
                <a:ext cx="156"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b="1">
                    <a:solidFill>
                      <a:srgbClr val="595959"/>
                    </a:solidFill>
                  </a:rPr>
                  <a:t>dgr</a:t>
                </a:r>
                <a:endParaRPr lang="nb-NO"/>
              </a:p>
            </p:txBody>
          </p:sp>
          <p:sp>
            <p:nvSpPr>
              <p:cNvPr id="37399" name="Rectangle 122"/>
              <p:cNvSpPr>
                <a:spLocks noChangeArrowheads="1"/>
              </p:cNvSpPr>
              <p:nvPr/>
            </p:nvSpPr>
            <p:spPr bwMode="auto">
              <a:xfrm>
                <a:off x="3633" y="1120"/>
                <a:ext cx="141"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Sol</a:t>
                </a:r>
                <a:endParaRPr lang="nb-NO"/>
              </a:p>
            </p:txBody>
          </p:sp>
          <p:sp>
            <p:nvSpPr>
              <p:cNvPr id="37400" name="Rectangle 123"/>
              <p:cNvSpPr>
                <a:spLocks noChangeArrowheads="1"/>
              </p:cNvSpPr>
              <p:nvPr/>
            </p:nvSpPr>
            <p:spPr bwMode="auto">
              <a:xfrm>
                <a:off x="4202" y="1126"/>
                <a:ext cx="153"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V.P</a:t>
                </a:r>
                <a:endParaRPr lang="nb-NO"/>
              </a:p>
            </p:txBody>
          </p:sp>
          <p:sp>
            <p:nvSpPr>
              <p:cNvPr id="37401" name="Rectangle 124"/>
              <p:cNvSpPr>
                <a:spLocks noChangeArrowheads="1"/>
              </p:cNvSpPr>
              <p:nvPr/>
            </p:nvSpPr>
            <p:spPr bwMode="auto">
              <a:xfrm>
                <a:off x="4453" y="1122"/>
                <a:ext cx="327"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Fj.varme</a:t>
                </a:r>
                <a:endParaRPr lang="nb-NO"/>
              </a:p>
            </p:txBody>
          </p:sp>
          <p:sp>
            <p:nvSpPr>
              <p:cNvPr id="37402" name="Rectangle 125"/>
              <p:cNvSpPr>
                <a:spLocks noChangeArrowheads="1"/>
              </p:cNvSpPr>
              <p:nvPr/>
            </p:nvSpPr>
            <p:spPr bwMode="auto">
              <a:xfrm>
                <a:off x="4735" y="1122"/>
                <a:ext cx="54"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a:t>
                </a:r>
                <a:endParaRPr lang="nb-NO"/>
              </a:p>
            </p:txBody>
          </p:sp>
          <p:sp>
            <p:nvSpPr>
              <p:cNvPr id="37403" name="Rectangle 126"/>
              <p:cNvSpPr>
                <a:spLocks noChangeArrowheads="1"/>
              </p:cNvSpPr>
              <p:nvPr/>
            </p:nvSpPr>
            <p:spPr bwMode="auto">
              <a:xfrm>
                <a:off x="4453" y="1196"/>
                <a:ext cx="207"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Gass</a:t>
                </a:r>
                <a:endParaRPr lang="nb-NO"/>
              </a:p>
            </p:txBody>
          </p:sp>
          <p:sp>
            <p:nvSpPr>
              <p:cNvPr id="37404" name="Freeform 127"/>
              <p:cNvSpPr>
                <a:spLocks noEditPoints="1"/>
              </p:cNvSpPr>
              <p:nvPr/>
            </p:nvSpPr>
            <p:spPr bwMode="auto">
              <a:xfrm>
                <a:off x="3336" y="541"/>
                <a:ext cx="44" cy="535"/>
              </a:xfrm>
              <a:custGeom>
                <a:avLst/>
                <a:gdLst>
                  <a:gd name="T0" fmla="*/ 1 w 87"/>
                  <a:gd name="T1" fmla="*/ 1 h 1070"/>
                  <a:gd name="T2" fmla="*/ 1 w 87"/>
                  <a:gd name="T3" fmla="*/ 1 h 1070"/>
                  <a:gd name="T4" fmla="*/ 1 w 87"/>
                  <a:gd name="T5" fmla="*/ 1 h 1070"/>
                  <a:gd name="T6" fmla="*/ 1 w 87"/>
                  <a:gd name="T7" fmla="*/ 1 h 1070"/>
                  <a:gd name="T8" fmla="*/ 1 w 87"/>
                  <a:gd name="T9" fmla="*/ 1 h 1070"/>
                  <a:gd name="T10" fmla="*/ 1 w 87"/>
                  <a:gd name="T11" fmla="*/ 1 h 1070"/>
                  <a:gd name="T12" fmla="*/ 1 w 87"/>
                  <a:gd name="T13" fmla="*/ 1 h 1070"/>
                  <a:gd name="T14" fmla="*/ 1 w 87"/>
                  <a:gd name="T15" fmla="*/ 1 h 1070"/>
                  <a:gd name="T16" fmla="*/ 1 w 87"/>
                  <a:gd name="T17" fmla="*/ 1 h 1070"/>
                  <a:gd name="T18" fmla="*/ 1 w 87"/>
                  <a:gd name="T19" fmla="*/ 1 h 1070"/>
                  <a:gd name="T20" fmla="*/ 1 w 87"/>
                  <a:gd name="T21" fmla="*/ 1 h 1070"/>
                  <a:gd name="T22" fmla="*/ 1 w 87"/>
                  <a:gd name="T23" fmla="*/ 1 h 1070"/>
                  <a:gd name="T24" fmla="*/ 1 w 87"/>
                  <a:gd name="T25" fmla="*/ 1 h 1070"/>
                  <a:gd name="T26" fmla="*/ 1 w 87"/>
                  <a:gd name="T27" fmla="*/ 1 h 1070"/>
                  <a:gd name="T28" fmla="*/ 1 w 87"/>
                  <a:gd name="T29" fmla="*/ 1 h 1070"/>
                  <a:gd name="T30" fmla="*/ 1 w 87"/>
                  <a:gd name="T31" fmla="*/ 1 h 1070"/>
                  <a:gd name="T32" fmla="*/ 1 w 87"/>
                  <a:gd name="T33" fmla="*/ 1 h 1070"/>
                  <a:gd name="T34" fmla="*/ 1 w 87"/>
                  <a:gd name="T35" fmla="*/ 1 h 1070"/>
                  <a:gd name="T36" fmla="*/ 1 w 87"/>
                  <a:gd name="T37" fmla="*/ 1 h 1070"/>
                  <a:gd name="T38" fmla="*/ 1 w 87"/>
                  <a:gd name="T39" fmla="*/ 1 h 1070"/>
                  <a:gd name="T40" fmla="*/ 0 w 87"/>
                  <a:gd name="T41" fmla="*/ 1 h 1070"/>
                  <a:gd name="T42" fmla="*/ 1 w 87"/>
                  <a:gd name="T43" fmla="*/ 0 h 1070"/>
                  <a:gd name="T44" fmla="*/ 1 w 87"/>
                  <a:gd name="T45" fmla="*/ 1 h 1070"/>
                  <a:gd name="T46" fmla="*/ 0 w 87"/>
                  <a:gd name="T47" fmla="*/ 1 h 10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7"/>
                  <a:gd name="T73" fmla="*/ 0 h 1070"/>
                  <a:gd name="T74" fmla="*/ 87 w 87"/>
                  <a:gd name="T75" fmla="*/ 1070 h 10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7" h="1070">
                    <a:moveTo>
                      <a:pt x="35" y="1064"/>
                    </a:moveTo>
                    <a:lnTo>
                      <a:pt x="36" y="61"/>
                    </a:lnTo>
                    <a:lnTo>
                      <a:pt x="36" y="59"/>
                    </a:lnTo>
                    <a:lnTo>
                      <a:pt x="38" y="56"/>
                    </a:lnTo>
                    <a:lnTo>
                      <a:pt x="40" y="55"/>
                    </a:lnTo>
                    <a:lnTo>
                      <a:pt x="43" y="55"/>
                    </a:lnTo>
                    <a:lnTo>
                      <a:pt x="45" y="55"/>
                    </a:lnTo>
                    <a:lnTo>
                      <a:pt x="49" y="56"/>
                    </a:lnTo>
                    <a:lnTo>
                      <a:pt x="50" y="59"/>
                    </a:lnTo>
                    <a:lnTo>
                      <a:pt x="50" y="61"/>
                    </a:lnTo>
                    <a:lnTo>
                      <a:pt x="49" y="1064"/>
                    </a:lnTo>
                    <a:lnTo>
                      <a:pt x="49" y="1067"/>
                    </a:lnTo>
                    <a:lnTo>
                      <a:pt x="47" y="1069"/>
                    </a:lnTo>
                    <a:lnTo>
                      <a:pt x="43" y="1070"/>
                    </a:lnTo>
                    <a:lnTo>
                      <a:pt x="42" y="1070"/>
                    </a:lnTo>
                    <a:lnTo>
                      <a:pt x="38" y="1070"/>
                    </a:lnTo>
                    <a:lnTo>
                      <a:pt x="36" y="1069"/>
                    </a:lnTo>
                    <a:lnTo>
                      <a:pt x="35" y="1067"/>
                    </a:lnTo>
                    <a:lnTo>
                      <a:pt x="35" y="1064"/>
                    </a:lnTo>
                    <a:close/>
                    <a:moveTo>
                      <a:pt x="0" y="74"/>
                    </a:moveTo>
                    <a:lnTo>
                      <a:pt x="43" y="0"/>
                    </a:lnTo>
                    <a:lnTo>
                      <a:pt x="87" y="74"/>
                    </a:lnTo>
                    <a:lnTo>
                      <a:pt x="0" y="74"/>
                    </a:lnTo>
                    <a:close/>
                  </a:path>
                </a:pathLst>
              </a:custGeom>
              <a:solidFill>
                <a:srgbClr val="B3B3B3"/>
              </a:solidFill>
              <a:ln w="1588">
                <a:solidFill>
                  <a:srgbClr val="B3B3B3"/>
                </a:solidFill>
                <a:round/>
                <a:headEnd/>
                <a:tailEnd/>
              </a:ln>
            </p:spPr>
            <p:txBody>
              <a:bodyPr/>
              <a:lstStyle/>
              <a:p>
                <a:endParaRPr lang="nb-NO"/>
              </a:p>
            </p:txBody>
          </p:sp>
          <p:sp>
            <p:nvSpPr>
              <p:cNvPr id="37405" name="Freeform 128"/>
              <p:cNvSpPr>
                <a:spLocks noEditPoints="1"/>
              </p:cNvSpPr>
              <p:nvPr/>
            </p:nvSpPr>
            <p:spPr bwMode="auto">
              <a:xfrm>
                <a:off x="3354" y="1055"/>
                <a:ext cx="1630" cy="37"/>
              </a:xfrm>
              <a:custGeom>
                <a:avLst/>
                <a:gdLst>
                  <a:gd name="T0" fmla="*/ 0 w 3261"/>
                  <a:gd name="T1" fmla="*/ 0 h 75"/>
                  <a:gd name="T2" fmla="*/ 0 w 3261"/>
                  <a:gd name="T3" fmla="*/ 0 h 75"/>
                  <a:gd name="T4" fmla="*/ 0 w 3261"/>
                  <a:gd name="T5" fmla="*/ 0 h 75"/>
                  <a:gd name="T6" fmla="*/ 0 w 3261"/>
                  <a:gd name="T7" fmla="*/ 0 h 75"/>
                  <a:gd name="T8" fmla="*/ 0 w 3261"/>
                  <a:gd name="T9" fmla="*/ 0 h 75"/>
                  <a:gd name="T10" fmla="*/ 0 w 3261"/>
                  <a:gd name="T11" fmla="*/ 0 h 75"/>
                  <a:gd name="T12" fmla="*/ 0 w 3261"/>
                  <a:gd name="T13" fmla="*/ 0 h 75"/>
                  <a:gd name="T14" fmla="*/ 0 w 3261"/>
                  <a:gd name="T15" fmla="*/ 0 h 75"/>
                  <a:gd name="T16" fmla="*/ 0 w 3261"/>
                  <a:gd name="T17" fmla="*/ 0 h 75"/>
                  <a:gd name="T18" fmla="*/ 0 w 3261"/>
                  <a:gd name="T19" fmla="*/ 0 h 75"/>
                  <a:gd name="T20" fmla="*/ 0 w 3261"/>
                  <a:gd name="T21" fmla="*/ 0 h 75"/>
                  <a:gd name="T22" fmla="*/ 0 w 3261"/>
                  <a:gd name="T23" fmla="*/ 0 h 75"/>
                  <a:gd name="T24" fmla="*/ 0 w 3261"/>
                  <a:gd name="T25" fmla="*/ 0 h 75"/>
                  <a:gd name="T26" fmla="*/ 0 w 3261"/>
                  <a:gd name="T27" fmla="*/ 0 h 75"/>
                  <a:gd name="T28" fmla="*/ 0 w 3261"/>
                  <a:gd name="T29" fmla="*/ 0 h 75"/>
                  <a:gd name="T30" fmla="*/ 0 w 3261"/>
                  <a:gd name="T31" fmla="*/ 0 h 75"/>
                  <a:gd name="T32" fmla="*/ 0 w 3261"/>
                  <a:gd name="T33" fmla="*/ 0 h 75"/>
                  <a:gd name="T34" fmla="*/ 0 w 3261"/>
                  <a:gd name="T35" fmla="*/ 0 h 75"/>
                  <a:gd name="T36" fmla="*/ 0 w 3261"/>
                  <a:gd name="T37" fmla="*/ 0 h 75"/>
                  <a:gd name="T38" fmla="*/ 0 w 3261"/>
                  <a:gd name="T39" fmla="*/ 0 h 75"/>
                  <a:gd name="T40" fmla="*/ 0 w 3261"/>
                  <a:gd name="T41" fmla="*/ 0 h 75"/>
                  <a:gd name="T42" fmla="*/ 0 w 3261"/>
                  <a:gd name="T43" fmla="*/ 0 h 75"/>
                  <a:gd name="T44" fmla="*/ 0 w 3261"/>
                  <a:gd name="T45" fmla="*/ 0 h 75"/>
                  <a:gd name="T46" fmla="*/ 0 w 3261"/>
                  <a:gd name="T47" fmla="*/ 0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61"/>
                  <a:gd name="T73" fmla="*/ 0 h 75"/>
                  <a:gd name="T74" fmla="*/ 3261 w 3261"/>
                  <a:gd name="T75" fmla="*/ 75 h 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61" h="75">
                    <a:moveTo>
                      <a:pt x="7" y="30"/>
                    </a:moveTo>
                    <a:lnTo>
                      <a:pt x="3188" y="32"/>
                    </a:lnTo>
                    <a:lnTo>
                      <a:pt x="3191" y="32"/>
                    </a:lnTo>
                    <a:lnTo>
                      <a:pt x="3193" y="33"/>
                    </a:lnTo>
                    <a:lnTo>
                      <a:pt x="3195" y="36"/>
                    </a:lnTo>
                    <a:lnTo>
                      <a:pt x="3196" y="38"/>
                    </a:lnTo>
                    <a:lnTo>
                      <a:pt x="3195" y="41"/>
                    </a:lnTo>
                    <a:lnTo>
                      <a:pt x="3193" y="42"/>
                    </a:lnTo>
                    <a:lnTo>
                      <a:pt x="3191" y="43"/>
                    </a:lnTo>
                    <a:lnTo>
                      <a:pt x="3188" y="45"/>
                    </a:lnTo>
                    <a:lnTo>
                      <a:pt x="7" y="43"/>
                    </a:lnTo>
                    <a:lnTo>
                      <a:pt x="3" y="42"/>
                    </a:lnTo>
                    <a:lnTo>
                      <a:pt x="1" y="41"/>
                    </a:lnTo>
                    <a:lnTo>
                      <a:pt x="0" y="39"/>
                    </a:lnTo>
                    <a:lnTo>
                      <a:pt x="0" y="36"/>
                    </a:lnTo>
                    <a:lnTo>
                      <a:pt x="0" y="35"/>
                    </a:lnTo>
                    <a:lnTo>
                      <a:pt x="1" y="32"/>
                    </a:lnTo>
                    <a:lnTo>
                      <a:pt x="3" y="30"/>
                    </a:lnTo>
                    <a:lnTo>
                      <a:pt x="7" y="30"/>
                    </a:lnTo>
                    <a:close/>
                    <a:moveTo>
                      <a:pt x="3174" y="0"/>
                    </a:moveTo>
                    <a:lnTo>
                      <a:pt x="3261" y="38"/>
                    </a:lnTo>
                    <a:lnTo>
                      <a:pt x="3174" y="75"/>
                    </a:lnTo>
                    <a:lnTo>
                      <a:pt x="3174" y="0"/>
                    </a:lnTo>
                    <a:close/>
                  </a:path>
                </a:pathLst>
              </a:custGeom>
              <a:solidFill>
                <a:srgbClr val="B3B3B3"/>
              </a:solidFill>
              <a:ln w="1588">
                <a:solidFill>
                  <a:srgbClr val="B3B3B3"/>
                </a:solidFill>
                <a:round/>
                <a:headEnd/>
                <a:tailEnd/>
              </a:ln>
            </p:spPr>
            <p:txBody>
              <a:bodyPr/>
              <a:lstStyle/>
              <a:p>
                <a:endParaRPr lang="nb-NO"/>
              </a:p>
            </p:txBody>
          </p:sp>
          <p:sp>
            <p:nvSpPr>
              <p:cNvPr id="37406" name="Rectangle 129"/>
              <p:cNvSpPr>
                <a:spLocks noChangeArrowheads="1"/>
              </p:cNvSpPr>
              <p:nvPr/>
            </p:nvSpPr>
            <p:spPr bwMode="auto">
              <a:xfrm>
                <a:off x="5037" y="1034"/>
                <a:ext cx="19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900">
                    <a:solidFill>
                      <a:srgbClr val="606060"/>
                    </a:solidFill>
                  </a:rPr>
                  <a:t>Dgr</a:t>
                </a:r>
                <a:endParaRPr lang="nb-NO"/>
              </a:p>
            </p:txBody>
          </p:sp>
          <p:sp>
            <p:nvSpPr>
              <p:cNvPr id="37407" name="Rectangle 130"/>
              <p:cNvSpPr>
                <a:spLocks noChangeArrowheads="1"/>
              </p:cNvSpPr>
              <p:nvPr/>
            </p:nvSpPr>
            <p:spPr bwMode="auto">
              <a:xfrm>
                <a:off x="3592" y="735"/>
                <a:ext cx="224"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50 % </a:t>
                </a:r>
                <a:endParaRPr lang="nb-NO"/>
              </a:p>
            </p:txBody>
          </p:sp>
          <p:sp>
            <p:nvSpPr>
              <p:cNvPr id="37408" name="Rectangle 131"/>
              <p:cNvSpPr>
                <a:spLocks noChangeArrowheads="1"/>
              </p:cNvSpPr>
              <p:nvPr/>
            </p:nvSpPr>
            <p:spPr bwMode="auto">
              <a:xfrm>
                <a:off x="4176" y="735"/>
                <a:ext cx="224"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30 % </a:t>
                </a:r>
                <a:endParaRPr lang="nb-NO"/>
              </a:p>
            </p:txBody>
          </p:sp>
          <p:sp>
            <p:nvSpPr>
              <p:cNvPr id="37409" name="Rectangle 132"/>
              <p:cNvSpPr>
                <a:spLocks noChangeArrowheads="1"/>
              </p:cNvSpPr>
              <p:nvPr/>
            </p:nvSpPr>
            <p:spPr bwMode="auto">
              <a:xfrm>
                <a:off x="4528" y="740"/>
                <a:ext cx="224"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20 % </a:t>
                </a:r>
                <a:endParaRPr lang="nb-NO"/>
              </a:p>
            </p:txBody>
          </p:sp>
          <p:sp>
            <p:nvSpPr>
              <p:cNvPr id="37410" name="Rectangle 133"/>
              <p:cNvSpPr>
                <a:spLocks noChangeArrowheads="1"/>
              </p:cNvSpPr>
              <p:nvPr/>
            </p:nvSpPr>
            <p:spPr bwMode="auto">
              <a:xfrm>
                <a:off x="3572" y="819"/>
                <a:ext cx="181"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b="1">
                    <a:solidFill>
                      <a:srgbClr val="595959"/>
                    </a:solidFill>
                  </a:rPr>
                  <a:t>200 </a:t>
                </a:r>
                <a:endParaRPr lang="nb-NO"/>
              </a:p>
            </p:txBody>
          </p:sp>
          <p:sp>
            <p:nvSpPr>
              <p:cNvPr id="37411" name="Rectangle 134"/>
              <p:cNvSpPr>
                <a:spLocks noChangeArrowheads="1"/>
              </p:cNvSpPr>
              <p:nvPr/>
            </p:nvSpPr>
            <p:spPr bwMode="auto">
              <a:xfrm>
                <a:off x="3712" y="819"/>
                <a:ext cx="156"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b="1">
                    <a:solidFill>
                      <a:srgbClr val="595959"/>
                    </a:solidFill>
                  </a:rPr>
                  <a:t>dgr</a:t>
                </a:r>
                <a:endParaRPr lang="nb-NO"/>
              </a:p>
            </p:txBody>
          </p:sp>
          <p:sp>
            <p:nvSpPr>
              <p:cNvPr id="37412" name="Rectangle 135"/>
              <p:cNvSpPr>
                <a:spLocks noChangeArrowheads="1"/>
              </p:cNvSpPr>
              <p:nvPr/>
            </p:nvSpPr>
            <p:spPr bwMode="auto">
              <a:xfrm>
                <a:off x="4105" y="819"/>
                <a:ext cx="181"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b="1">
                    <a:solidFill>
                      <a:srgbClr val="595959"/>
                    </a:solidFill>
                  </a:rPr>
                  <a:t>180 </a:t>
                </a:r>
                <a:endParaRPr lang="nb-NO"/>
              </a:p>
            </p:txBody>
          </p:sp>
          <p:sp>
            <p:nvSpPr>
              <p:cNvPr id="37413" name="Rectangle 136"/>
              <p:cNvSpPr>
                <a:spLocks noChangeArrowheads="1"/>
              </p:cNvSpPr>
              <p:nvPr/>
            </p:nvSpPr>
            <p:spPr bwMode="auto">
              <a:xfrm>
                <a:off x="4245" y="819"/>
                <a:ext cx="156"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b="1">
                    <a:solidFill>
                      <a:srgbClr val="595959"/>
                    </a:solidFill>
                  </a:rPr>
                  <a:t>dgr</a:t>
                </a:r>
                <a:endParaRPr lang="nb-NO"/>
              </a:p>
            </p:txBody>
          </p:sp>
          <p:sp>
            <p:nvSpPr>
              <p:cNvPr id="37414" name="Rectangle 137"/>
              <p:cNvSpPr>
                <a:spLocks noChangeArrowheads="1"/>
              </p:cNvSpPr>
              <p:nvPr/>
            </p:nvSpPr>
            <p:spPr bwMode="auto">
              <a:xfrm>
                <a:off x="4471" y="810"/>
                <a:ext cx="140"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b="1">
                    <a:solidFill>
                      <a:srgbClr val="595959"/>
                    </a:solidFill>
                  </a:rPr>
                  <a:t>50 </a:t>
                </a:r>
                <a:endParaRPr lang="nb-NO"/>
              </a:p>
            </p:txBody>
          </p:sp>
          <p:sp>
            <p:nvSpPr>
              <p:cNvPr id="37415" name="Rectangle 138"/>
              <p:cNvSpPr>
                <a:spLocks noChangeArrowheads="1"/>
              </p:cNvSpPr>
              <p:nvPr/>
            </p:nvSpPr>
            <p:spPr bwMode="auto">
              <a:xfrm>
                <a:off x="4570" y="810"/>
                <a:ext cx="156"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b="1">
                    <a:solidFill>
                      <a:srgbClr val="595959"/>
                    </a:solidFill>
                  </a:rPr>
                  <a:t>dgr</a:t>
                </a:r>
                <a:endParaRPr lang="nb-NO"/>
              </a:p>
            </p:txBody>
          </p:sp>
          <p:sp>
            <p:nvSpPr>
              <p:cNvPr id="37416" name="Rectangle 139"/>
              <p:cNvSpPr>
                <a:spLocks noChangeArrowheads="1"/>
              </p:cNvSpPr>
              <p:nvPr/>
            </p:nvSpPr>
            <p:spPr bwMode="auto">
              <a:xfrm>
                <a:off x="3633" y="1120"/>
                <a:ext cx="141"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Sol</a:t>
                </a:r>
                <a:endParaRPr lang="nb-NO"/>
              </a:p>
            </p:txBody>
          </p:sp>
          <p:sp>
            <p:nvSpPr>
              <p:cNvPr id="37417" name="Rectangle 140"/>
              <p:cNvSpPr>
                <a:spLocks noChangeArrowheads="1"/>
              </p:cNvSpPr>
              <p:nvPr/>
            </p:nvSpPr>
            <p:spPr bwMode="auto">
              <a:xfrm>
                <a:off x="4202" y="1126"/>
                <a:ext cx="153"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V.P</a:t>
                </a:r>
                <a:endParaRPr lang="nb-NO"/>
              </a:p>
            </p:txBody>
          </p:sp>
          <p:sp>
            <p:nvSpPr>
              <p:cNvPr id="37418" name="Rectangle 141"/>
              <p:cNvSpPr>
                <a:spLocks noChangeArrowheads="1"/>
              </p:cNvSpPr>
              <p:nvPr/>
            </p:nvSpPr>
            <p:spPr bwMode="auto">
              <a:xfrm>
                <a:off x="4453" y="1122"/>
                <a:ext cx="327"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Fj.varme</a:t>
                </a:r>
                <a:endParaRPr lang="nb-NO"/>
              </a:p>
            </p:txBody>
          </p:sp>
          <p:sp>
            <p:nvSpPr>
              <p:cNvPr id="37419" name="Rectangle 142"/>
              <p:cNvSpPr>
                <a:spLocks noChangeArrowheads="1"/>
              </p:cNvSpPr>
              <p:nvPr/>
            </p:nvSpPr>
            <p:spPr bwMode="auto">
              <a:xfrm>
                <a:off x="4735" y="1122"/>
                <a:ext cx="54"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a:t>
                </a:r>
                <a:endParaRPr lang="nb-NO"/>
              </a:p>
            </p:txBody>
          </p:sp>
          <p:sp>
            <p:nvSpPr>
              <p:cNvPr id="37420" name="Rectangle 143"/>
              <p:cNvSpPr>
                <a:spLocks noChangeArrowheads="1"/>
              </p:cNvSpPr>
              <p:nvPr/>
            </p:nvSpPr>
            <p:spPr bwMode="auto">
              <a:xfrm>
                <a:off x="4453" y="1196"/>
                <a:ext cx="207"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595959"/>
                    </a:solidFill>
                  </a:rPr>
                  <a:t>Gass</a:t>
                </a:r>
                <a:endParaRPr lang="nb-NO"/>
              </a:p>
            </p:txBody>
          </p:sp>
          <p:pic>
            <p:nvPicPr>
              <p:cNvPr id="37421" name="Picture 1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 y="1326"/>
                <a:ext cx="4677" cy="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422" name="Rectangle 145"/>
              <p:cNvSpPr>
                <a:spLocks noChangeArrowheads="1"/>
              </p:cNvSpPr>
              <p:nvPr/>
            </p:nvSpPr>
            <p:spPr bwMode="auto">
              <a:xfrm>
                <a:off x="1664" y="2793"/>
                <a:ext cx="609" cy="77"/>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423" name="Rectangle 146"/>
              <p:cNvSpPr>
                <a:spLocks noChangeArrowheads="1"/>
              </p:cNvSpPr>
              <p:nvPr/>
            </p:nvSpPr>
            <p:spPr bwMode="auto">
              <a:xfrm>
                <a:off x="1664" y="2793"/>
                <a:ext cx="609" cy="77"/>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24" name="Rectangle 147"/>
              <p:cNvSpPr>
                <a:spLocks noChangeArrowheads="1"/>
              </p:cNvSpPr>
              <p:nvPr/>
            </p:nvSpPr>
            <p:spPr bwMode="auto">
              <a:xfrm>
                <a:off x="1188" y="2819"/>
                <a:ext cx="38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700" b="1">
                    <a:solidFill>
                      <a:srgbClr val="595959"/>
                    </a:solidFill>
                  </a:rPr>
                  <a:t>Fjernvarme</a:t>
                </a:r>
                <a:endParaRPr lang="nb-NO"/>
              </a:p>
            </p:txBody>
          </p:sp>
          <p:sp>
            <p:nvSpPr>
              <p:cNvPr id="37425" name="Line 148"/>
              <p:cNvSpPr>
                <a:spLocks noChangeShapeType="1"/>
              </p:cNvSpPr>
              <p:nvPr/>
            </p:nvSpPr>
            <p:spPr bwMode="auto">
              <a:xfrm flipH="1">
                <a:off x="2273" y="2831"/>
                <a:ext cx="400" cy="0"/>
              </a:xfrm>
              <a:prstGeom prst="line">
                <a:avLst/>
              </a:prstGeom>
              <a:noFill/>
              <a:ln w="23813">
                <a:solidFill>
                  <a:srgbClr val="8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426" name="Line 149"/>
              <p:cNvSpPr>
                <a:spLocks noChangeShapeType="1"/>
              </p:cNvSpPr>
              <p:nvPr/>
            </p:nvSpPr>
            <p:spPr bwMode="auto">
              <a:xfrm flipH="1">
                <a:off x="2278" y="2851"/>
                <a:ext cx="400" cy="0"/>
              </a:xfrm>
              <a:prstGeom prst="line">
                <a:avLst/>
              </a:prstGeom>
              <a:noFill/>
              <a:ln w="23813">
                <a:solidFill>
                  <a:srgbClr val="8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427" name="Freeform 150"/>
              <p:cNvSpPr>
                <a:spLocks/>
              </p:cNvSpPr>
              <p:nvPr/>
            </p:nvSpPr>
            <p:spPr bwMode="auto">
              <a:xfrm>
                <a:off x="2380" y="2818"/>
                <a:ext cx="41" cy="20"/>
              </a:xfrm>
              <a:custGeom>
                <a:avLst/>
                <a:gdLst>
                  <a:gd name="T0" fmla="*/ 1 w 82"/>
                  <a:gd name="T1" fmla="*/ 1 h 40"/>
                  <a:gd name="T2" fmla="*/ 0 w 82"/>
                  <a:gd name="T3" fmla="*/ 0 h 40"/>
                  <a:gd name="T4" fmla="*/ 0 w 82"/>
                  <a:gd name="T5" fmla="*/ 1 h 40"/>
                  <a:gd name="T6" fmla="*/ 1 w 82"/>
                  <a:gd name="T7" fmla="*/ 1 h 40"/>
                  <a:gd name="T8" fmla="*/ 0 60000 65536"/>
                  <a:gd name="T9" fmla="*/ 0 60000 65536"/>
                  <a:gd name="T10" fmla="*/ 0 60000 65536"/>
                  <a:gd name="T11" fmla="*/ 0 60000 65536"/>
                  <a:gd name="T12" fmla="*/ 0 w 82"/>
                  <a:gd name="T13" fmla="*/ 0 h 40"/>
                  <a:gd name="T14" fmla="*/ 82 w 82"/>
                  <a:gd name="T15" fmla="*/ 40 h 40"/>
                </a:gdLst>
                <a:ahLst/>
                <a:cxnLst>
                  <a:cxn ang="T8">
                    <a:pos x="T0" y="T1"/>
                  </a:cxn>
                  <a:cxn ang="T9">
                    <a:pos x="T2" y="T3"/>
                  </a:cxn>
                  <a:cxn ang="T10">
                    <a:pos x="T4" y="T5"/>
                  </a:cxn>
                  <a:cxn ang="T11">
                    <a:pos x="T6" y="T7"/>
                  </a:cxn>
                </a:cxnLst>
                <a:rect l="T12" t="T13" r="T14" b="T15"/>
                <a:pathLst>
                  <a:path w="82" h="40">
                    <a:moveTo>
                      <a:pt x="82" y="21"/>
                    </a:moveTo>
                    <a:lnTo>
                      <a:pt x="0" y="0"/>
                    </a:lnTo>
                    <a:lnTo>
                      <a:pt x="0" y="40"/>
                    </a:lnTo>
                    <a:lnTo>
                      <a:pt x="82" y="21"/>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7428" name="Freeform 151"/>
              <p:cNvSpPr>
                <a:spLocks/>
              </p:cNvSpPr>
              <p:nvPr/>
            </p:nvSpPr>
            <p:spPr bwMode="auto">
              <a:xfrm>
                <a:off x="2380" y="2818"/>
                <a:ext cx="41" cy="20"/>
              </a:xfrm>
              <a:custGeom>
                <a:avLst/>
                <a:gdLst>
                  <a:gd name="T0" fmla="*/ 1 w 82"/>
                  <a:gd name="T1" fmla="*/ 1 h 40"/>
                  <a:gd name="T2" fmla="*/ 0 w 82"/>
                  <a:gd name="T3" fmla="*/ 0 h 40"/>
                  <a:gd name="T4" fmla="*/ 0 w 82"/>
                  <a:gd name="T5" fmla="*/ 1 h 40"/>
                  <a:gd name="T6" fmla="*/ 1 w 82"/>
                  <a:gd name="T7" fmla="*/ 1 h 40"/>
                  <a:gd name="T8" fmla="*/ 0 60000 65536"/>
                  <a:gd name="T9" fmla="*/ 0 60000 65536"/>
                  <a:gd name="T10" fmla="*/ 0 60000 65536"/>
                  <a:gd name="T11" fmla="*/ 0 60000 65536"/>
                  <a:gd name="T12" fmla="*/ 0 w 82"/>
                  <a:gd name="T13" fmla="*/ 0 h 40"/>
                  <a:gd name="T14" fmla="*/ 82 w 82"/>
                  <a:gd name="T15" fmla="*/ 40 h 40"/>
                </a:gdLst>
                <a:ahLst/>
                <a:cxnLst>
                  <a:cxn ang="T8">
                    <a:pos x="T0" y="T1"/>
                  </a:cxn>
                  <a:cxn ang="T9">
                    <a:pos x="T2" y="T3"/>
                  </a:cxn>
                  <a:cxn ang="T10">
                    <a:pos x="T4" y="T5"/>
                  </a:cxn>
                  <a:cxn ang="T11">
                    <a:pos x="T6" y="T7"/>
                  </a:cxn>
                </a:cxnLst>
                <a:rect l="T12" t="T13" r="T14" b="T15"/>
                <a:pathLst>
                  <a:path w="82" h="40">
                    <a:moveTo>
                      <a:pt x="82" y="21"/>
                    </a:moveTo>
                    <a:lnTo>
                      <a:pt x="0" y="0"/>
                    </a:lnTo>
                    <a:lnTo>
                      <a:pt x="0" y="40"/>
                    </a:lnTo>
                    <a:lnTo>
                      <a:pt x="82" y="21"/>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429" name="Freeform 152"/>
              <p:cNvSpPr>
                <a:spLocks/>
              </p:cNvSpPr>
              <p:nvPr/>
            </p:nvSpPr>
            <p:spPr bwMode="auto">
              <a:xfrm>
                <a:off x="2371" y="2840"/>
                <a:ext cx="40" cy="20"/>
              </a:xfrm>
              <a:custGeom>
                <a:avLst/>
                <a:gdLst>
                  <a:gd name="T0" fmla="*/ 0 w 82"/>
                  <a:gd name="T1" fmla="*/ 1 h 40"/>
                  <a:gd name="T2" fmla="*/ 0 w 82"/>
                  <a:gd name="T3" fmla="*/ 1 h 40"/>
                  <a:gd name="T4" fmla="*/ 0 w 82"/>
                  <a:gd name="T5" fmla="*/ 0 h 40"/>
                  <a:gd name="T6" fmla="*/ 0 w 82"/>
                  <a:gd name="T7" fmla="*/ 1 h 40"/>
                  <a:gd name="T8" fmla="*/ 0 60000 65536"/>
                  <a:gd name="T9" fmla="*/ 0 60000 65536"/>
                  <a:gd name="T10" fmla="*/ 0 60000 65536"/>
                  <a:gd name="T11" fmla="*/ 0 60000 65536"/>
                  <a:gd name="T12" fmla="*/ 0 w 82"/>
                  <a:gd name="T13" fmla="*/ 0 h 40"/>
                  <a:gd name="T14" fmla="*/ 82 w 82"/>
                  <a:gd name="T15" fmla="*/ 40 h 40"/>
                </a:gdLst>
                <a:ahLst/>
                <a:cxnLst>
                  <a:cxn ang="T8">
                    <a:pos x="T0" y="T1"/>
                  </a:cxn>
                  <a:cxn ang="T9">
                    <a:pos x="T2" y="T3"/>
                  </a:cxn>
                  <a:cxn ang="T10">
                    <a:pos x="T4" y="T5"/>
                  </a:cxn>
                  <a:cxn ang="T11">
                    <a:pos x="T6" y="T7"/>
                  </a:cxn>
                </a:cxnLst>
                <a:rect l="T12" t="T13" r="T14" b="T15"/>
                <a:pathLst>
                  <a:path w="82" h="40">
                    <a:moveTo>
                      <a:pt x="0" y="20"/>
                    </a:moveTo>
                    <a:lnTo>
                      <a:pt x="82" y="40"/>
                    </a:lnTo>
                    <a:lnTo>
                      <a:pt x="82" y="0"/>
                    </a:lnTo>
                    <a:lnTo>
                      <a:pt x="0" y="2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7430" name="Freeform 153"/>
              <p:cNvSpPr>
                <a:spLocks/>
              </p:cNvSpPr>
              <p:nvPr/>
            </p:nvSpPr>
            <p:spPr bwMode="auto">
              <a:xfrm>
                <a:off x="2371" y="2840"/>
                <a:ext cx="40" cy="20"/>
              </a:xfrm>
              <a:custGeom>
                <a:avLst/>
                <a:gdLst>
                  <a:gd name="T0" fmla="*/ 0 w 82"/>
                  <a:gd name="T1" fmla="*/ 1 h 40"/>
                  <a:gd name="T2" fmla="*/ 0 w 82"/>
                  <a:gd name="T3" fmla="*/ 1 h 40"/>
                  <a:gd name="T4" fmla="*/ 0 w 82"/>
                  <a:gd name="T5" fmla="*/ 0 h 40"/>
                  <a:gd name="T6" fmla="*/ 0 w 82"/>
                  <a:gd name="T7" fmla="*/ 1 h 40"/>
                  <a:gd name="T8" fmla="*/ 0 60000 65536"/>
                  <a:gd name="T9" fmla="*/ 0 60000 65536"/>
                  <a:gd name="T10" fmla="*/ 0 60000 65536"/>
                  <a:gd name="T11" fmla="*/ 0 60000 65536"/>
                  <a:gd name="T12" fmla="*/ 0 w 82"/>
                  <a:gd name="T13" fmla="*/ 0 h 40"/>
                  <a:gd name="T14" fmla="*/ 82 w 82"/>
                  <a:gd name="T15" fmla="*/ 40 h 40"/>
                </a:gdLst>
                <a:ahLst/>
                <a:cxnLst>
                  <a:cxn ang="T8">
                    <a:pos x="T0" y="T1"/>
                  </a:cxn>
                  <a:cxn ang="T9">
                    <a:pos x="T2" y="T3"/>
                  </a:cxn>
                  <a:cxn ang="T10">
                    <a:pos x="T4" y="T5"/>
                  </a:cxn>
                  <a:cxn ang="T11">
                    <a:pos x="T6" y="T7"/>
                  </a:cxn>
                </a:cxnLst>
                <a:rect l="T12" t="T13" r="T14" b="T15"/>
                <a:pathLst>
                  <a:path w="82" h="40">
                    <a:moveTo>
                      <a:pt x="0" y="20"/>
                    </a:moveTo>
                    <a:lnTo>
                      <a:pt x="82" y="40"/>
                    </a:lnTo>
                    <a:lnTo>
                      <a:pt x="82" y="0"/>
                    </a:lnTo>
                    <a:lnTo>
                      <a:pt x="0" y="2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431" name="Rectangle 154"/>
              <p:cNvSpPr>
                <a:spLocks noChangeArrowheads="1"/>
              </p:cNvSpPr>
              <p:nvPr/>
            </p:nvSpPr>
            <p:spPr bwMode="auto">
              <a:xfrm>
                <a:off x="944" y="2812"/>
                <a:ext cx="221"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1100" b="1">
                    <a:solidFill>
                      <a:srgbClr val="595959"/>
                    </a:solidFill>
                  </a:rPr>
                  <a:t>4    </a:t>
                </a:r>
                <a:endParaRPr lang="nb-NO"/>
              </a:p>
            </p:txBody>
          </p:sp>
          <p:sp>
            <p:nvSpPr>
              <p:cNvPr id="37432" name="Rectangle 155"/>
              <p:cNvSpPr>
                <a:spLocks noChangeArrowheads="1"/>
              </p:cNvSpPr>
              <p:nvPr/>
            </p:nvSpPr>
            <p:spPr bwMode="auto">
              <a:xfrm>
                <a:off x="1664" y="2793"/>
                <a:ext cx="609" cy="77"/>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433" name="Rectangle 156"/>
              <p:cNvSpPr>
                <a:spLocks noChangeArrowheads="1"/>
              </p:cNvSpPr>
              <p:nvPr/>
            </p:nvSpPr>
            <p:spPr bwMode="auto">
              <a:xfrm>
                <a:off x="1664" y="2793"/>
                <a:ext cx="609" cy="77"/>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34" name="Rectangle 157"/>
              <p:cNvSpPr>
                <a:spLocks noChangeArrowheads="1"/>
              </p:cNvSpPr>
              <p:nvPr/>
            </p:nvSpPr>
            <p:spPr bwMode="auto">
              <a:xfrm>
                <a:off x="1188" y="2819"/>
                <a:ext cx="38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700" b="1">
                    <a:solidFill>
                      <a:srgbClr val="595959"/>
                    </a:solidFill>
                  </a:rPr>
                  <a:t>Fjernvarme</a:t>
                </a:r>
                <a:endParaRPr lang="nb-NO"/>
              </a:p>
            </p:txBody>
          </p:sp>
          <p:sp>
            <p:nvSpPr>
              <p:cNvPr id="37435" name="Line 158"/>
              <p:cNvSpPr>
                <a:spLocks noChangeShapeType="1"/>
              </p:cNvSpPr>
              <p:nvPr/>
            </p:nvSpPr>
            <p:spPr bwMode="auto">
              <a:xfrm flipH="1">
                <a:off x="2273" y="2831"/>
                <a:ext cx="400" cy="0"/>
              </a:xfrm>
              <a:prstGeom prst="line">
                <a:avLst/>
              </a:prstGeom>
              <a:noFill/>
              <a:ln w="23813">
                <a:solidFill>
                  <a:srgbClr val="8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436" name="Line 159"/>
              <p:cNvSpPr>
                <a:spLocks noChangeShapeType="1"/>
              </p:cNvSpPr>
              <p:nvPr/>
            </p:nvSpPr>
            <p:spPr bwMode="auto">
              <a:xfrm flipH="1">
                <a:off x="2278" y="2851"/>
                <a:ext cx="400" cy="0"/>
              </a:xfrm>
              <a:prstGeom prst="line">
                <a:avLst/>
              </a:prstGeom>
              <a:noFill/>
              <a:ln w="23813">
                <a:solidFill>
                  <a:srgbClr val="8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437" name="Freeform 160"/>
              <p:cNvSpPr>
                <a:spLocks/>
              </p:cNvSpPr>
              <p:nvPr/>
            </p:nvSpPr>
            <p:spPr bwMode="auto">
              <a:xfrm>
                <a:off x="2380" y="2818"/>
                <a:ext cx="41" cy="20"/>
              </a:xfrm>
              <a:custGeom>
                <a:avLst/>
                <a:gdLst>
                  <a:gd name="T0" fmla="*/ 1 w 82"/>
                  <a:gd name="T1" fmla="*/ 1 h 40"/>
                  <a:gd name="T2" fmla="*/ 0 w 82"/>
                  <a:gd name="T3" fmla="*/ 0 h 40"/>
                  <a:gd name="T4" fmla="*/ 0 w 82"/>
                  <a:gd name="T5" fmla="*/ 1 h 40"/>
                  <a:gd name="T6" fmla="*/ 1 w 82"/>
                  <a:gd name="T7" fmla="*/ 1 h 40"/>
                  <a:gd name="T8" fmla="*/ 0 60000 65536"/>
                  <a:gd name="T9" fmla="*/ 0 60000 65536"/>
                  <a:gd name="T10" fmla="*/ 0 60000 65536"/>
                  <a:gd name="T11" fmla="*/ 0 60000 65536"/>
                  <a:gd name="T12" fmla="*/ 0 w 82"/>
                  <a:gd name="T13" fmla="*/ 0 h 40"/>
                  <a:gd name="T14" fmla="*/ 82 w 82"/>
                  <a:gd name="T15" fmla="*/ 40 h 40"/>
                </a:gdLst>
                <a:ahLst/>
                <a:cxnLst>
                  <a:cxn ang="T8">
                    <a:pos x="T0" y="T1"/>
                  </a:cxn>
                  <a:cxn ang="T9">
                    <a:pos x="T2" y="T3"/>
                  </a:cxn>
                  <a:cxn ang="T10">
                    <a:pos x="T4" y="T5"/>
                  </a:cxn>
                  <a:cxn ang="T11">
                    <a:pos x="T6" y="T7"/>
                  </a:cxn>
                </a:cxnLst>
                <a:rect l="T12" t="T13" r="T14" b="T15"/>
                <a:pathLst>
                  <a:path w="82" h="40">
                    <a:moveTo>
                      <a:pt x="82" y="21"/>
                    </a:moveTo>
                    <a:lnTo>
                      <a:pt x="0" y="0"/>
                    </a:lnTo>
                    <a:lnTo>
                      <a:pt x="0" y="40"/>
                    </a:lnTo>
                    <a:lnTo>
                      <a:pt x="82" y="21"/>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7438" name="Freeform 161"/>
              <p:cNvSpPr>
                <a:spLocks/>
              </p:cNvSpPr>
              <p:nvPr/>
            </p:nvSpPr>
            <p:spPr bwMode="auto">
              <a:xfrm>
                <a:off x="2380" y="2818"/>
                <a:ext cx="41" cy="20"/>
              </a:xfrm>
              <a:custGeom>
                <a:avLst/>
                <a:gdLst>
                  <a:gd name="T0" fmla="*/ 1 w 82"/>
                  <a:gd name="T1" fmla="*/ 1 h 40"/>
                  <a:gd name="T2" fmla="*/ 0 w 82"/>
                  <a:gd name="T3" fmla="*/ 0 h 40"/>
                  <a:gd name="T4" fmla="*/ 0 w 82"/>
                  <a:gd name="T5" fmla="*/ 1 h 40"/>
                  <a:gd name="T6" fmla="*/ 1 w 82"/>
                  <a:gd name="T7" fmla="*/ 1 h 40"/>
                  <a:gd name="T8" fmla="*/ 0 60000 65536"/>
                  <a:gd name="T9" fmla="*/ 0 60000 65536"/>
                  <a:gd name="T10" fmla="*/ 0 60000 65536"/>
                  <a:gd name="T11" fmla="*/ 0 60000 65536"/>
                  <a:gd name="T12" fmla="*/ 0 w 82"/>
                  <a:gd name="T13" fmla="*/ 0 h 40"/>
                  <a:gd name="T14" fmla="*/ 82 w 82"/>
                  <a:gd name="T15" fmla="*/ 40 h 40"/>
                </a:gdLst>
                <a:ahLst/>
                <a:cxnLst>
                  <a:cxn ang="T8">
                    <a:pos x="T0" y="T1"/>
                  </a:cxn>
                  <a:cxn ang="T9">
                    <a:pos x="T2" y="T3"/>
                  </a:cxn>
                  <a:cxn ang="T10">
                    <a:pos x="T4" y="T5"/>
                  </a:cxn>
                  <a:cxn ang="T11">
                    <a:pos x="T6" y="T7"/>
                  </a:cxn>
                </a:cxnLst>
                <a:rect l="T12" t="T13" r="T14" b="T15"/>
                <a:pathLst>
                  <a:path w="82" h="40">
                    <a:moveTo>
                      <a:pt x="82" y="21"/>
                    </a:moveTo>
                    <a:lnTo>
                      <a:pt x="0" y="0"/>
                    </a:lnTo>
                    <a:lnTo>
                      <a:pt x="0" y="40"/>
                    </a:lnTo>
                    <a:lnTo>
                      <a:pt x="82" y="21"/>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439" name="Freeform 162"/>
              <p:cNvSpPr>
                <a:spLocks/>
              </p:cNvSpPr>
              <p:nvPr/>
            </p:nvSpPr>
            <p:spPr bwMode="auto">
              <a:xfrm>
                <a:off x="2371" y="2840"/>
                <a:ext cx="40" cy="20"/>
              </a:xfrm>
              <a:custGeom>
                <a:avLst/>
                <a:gdLst>
                  <a:gd name="T0" fmla="*/ 0 w 82"/>
                  <a:gd name="T1" fmla="*/ 1 h 40"/>
                  <a:gd name="T2" fmla="*/ 0 w 82"/>
                  <a:gd name="T3" fmla="*/ 1 h 40"/>
                  <a:gd name="T4" fmla="*/ 0 w 82"/>
                  <a:gd name="T5" fmla="*/ 0 h 40"/>
                  <a:gd name="T6" fmla="*/ 0 w 82"/>
                  <a:gd name="T7" fmla="*/ 1 h 40"/>
                  <a:gd name="T8" fmla="*/ 0 60000 65536"/>
                  <a:gd name="T9" fmla="*/ 0 60000 65536"/>
                  <a:gd name="T10" fmla="*/ 0 60000 65536"/>
                  <a:gd name="T11" fmla="*/ 0 60000 65536"/>
                  <a:gd name="T12" fmla="*/ 0 w 82"/>
                  <a:gd name="T13" fmla="*/ 0 h 40"/>
                  <a:gd name="T14" fmla="*/ 82 w 82"/>
                  <a:gd name="T15" fmla="*/ 40 h 40"/>
                </a:gdLst>
                <a:ahLst/>
                <a:cxnLst>
                  <a:cxn ang="T8">
                    <a:pos x="T0" y="T1"/>
                  </a:cxn>
                  <a:cxn ang="T9">
                    <a:pos x="T2" y="T3"/>
                  </a:cxn>
                  <a:cxn ang="T10">
                    <a:pos x="T4" y="T5"/>
                  </a:cxn>
                  <a:cxn ang="T11">
                    <a:pos x="T6" y="T7"/>
                  </a:cxn>
                </a:cxnLst>
                <a:rect l="T12" t="T13" r="T14" b="T15"/>
                <a:pathLst>
                  <a:path w="82" h="40">
                    <a:moveTo>
                      <a:pt x="0" y="20"/>
                    </a:moveTo>
                    <a:lnTo>
                      <a:pt x="82" y="40"/>
                    </a:lnTo>
                    <a:lnTo>
                      <a:pt x="82" y="0"/>
                    </a:lnTo>
                    <a:lnTo>
                      <a:pt x="0" y="2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7440" name="Freeform 163"/>
              <p:cNvSpPr>
                <a:spLocks/>
              </p:cNvSpPr>
              <p:nvPr/>
            </p:nvSpPr>
            <p:spPr bwMode="auto">
              <a:xfrm>
                <a:off x="2371" y="2840"/>
                <a:ext cx="40" cy="20"/>
              </a:xfrm>
              <a:custGeom>
                <a:avLst/>
                <a:gdLst>
                  <a:gd name="T0" fmla="*/ 0 w 82"/>
                  <a:gd name="T1" fmla="*/ 1 h 40"/>
                  <a:gd name="T2" fmla="*/ 0 w 82"/>
                  <a:gd name="T3" fmla="*/ 1 h 40"/>
                  <a:gd name="T4" fmla="*/ 0 w 82"/>
                  <a:gd name="T5" fmla="*/ 0 h 40"/>
                  <a:gd name="T6" fmla="*/ 0 w 82"/>
                  <a:gd name="T7" fmla="*/ 1 h 40"/>
                  <a:gd name="T8" fmla="*/ 0 60000 65536"/>
                  <a:gd name="T9" fmla="*/ 0 60000 65536"/>
                  <a:gd name="T10" fmla="*/ 0 60000 65536"/>
                  <a:gd name="T11" fmla="*/ 0 60000 65536"/>
                  <a:gd name="T12" fmla="*/ 0 w 82"/>
                  <a:gd name="T13" fmla="*/ 0 h 40"/>
                  <a:gd name="T14" fmla="*/ 82 w 82"/>
                  <a:gd name="T15" fmla="*/ 40 h 40"/>
                </a:gdLst>
                <a:ahLst/>
                <a:cxnLst>
                  <a:cxn ang="T8">
                    <a:pos x="T0" y="T1"/>
                  </a:cxn>
                  <a:cxn ang="T9">
                    <a:pos x="T2" y="T3"/>
                  </a:cxn>
                  <a:cxn ang="T10">
                    <a:pos x="T4" y="T5"/>
                  </a:cxn>
                  <a:cxn ang="T11">
                    <a:pos x="T6" y="T7"/>
                  </a:cxn>
                </a:cxnLst>
                <a:rect l="T12" t="T13" r="T14" b="T15"/>
                <a:pathLst>
                  <a:path w="82" h="40">
                    <a:moveTo>
                      <a:pt x="0" y="20"/>
                    </a:moveTo>
                    <a:lnTo>
                      <a:pt x="82" y="40"/>
                    </a:lnTo>
                    <a:lnTo>
                      <a:pt x="82" y="0"/>
                    </a:lnTo>
                    <a:lnTo>
                      <a:pt x="0" y="2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441" name="Rectangle 164"/>
              <p:cNvSpPr>
                <a:spLocks noChangeArrowheads="1"/>
              </p:cNvSpPr>
              <p:nvPr/>
            </p:nvSpPr>
            <p:spPr bwMode="auto">
              <a:xfrm>
                <a:off x="944" y="2812"/>
                <a:ext cx="221"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1100" b="1">
                    <a:solidFill>
                      <a:srgbClr val="595959"/>
                    </a:solidFill>
                  </a:rPr>
                  <a:t>4    </a:t>
                </a:r>
                <a:endParaRPr lang="nb-NO"/>
              </a:p>
            </p:txBody>
          </p:sp>
          <p:pic>
            <p:nvPicPr>
              <p:cNvPr id="37442" name="Picture 1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6" y="2870"/>
                <a:ext cx="452"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443" name="Line 166"/>
              <p:cNvSpPr>
                <a:spLocks noChangeShapeType="1"/>
              </p:cNvSpPr>
              <p:nvPr/>
            </p:nvSpPr>
            <p:spPr bwMode="auto">
              <a:xfrm flipH="1">
                <a:off x="2122" y="2963"/>
                <a:ext cx="820" cy="0"/>
              </a:xfrm>
              <a:prstGeom prst="line">
                <a:avLst/>
              </a:prstGeom>
              <a:noFill/>
              <a:ln w="23813">
                <a:solidFill>
                  <a:srgbClr val="72BFC5"/>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444" name="Freeform 167"/>
              <p:cNvSpPr>
                <a:spLocks/>
              </p:cNvSpPr>
              <p:nvPr/>
            </p:nvSpPr>
            <p:spPr bwMode="auto">
              <a:xfrm>
                <a:off x="2501" y="2949"/>
                <a:ext cx="46" cy="27"/>
              </a:xfrm>
              <a:custGeom>
                <a:avLst/>
                <a:gdLst>
                  <a:gd name="T0" fmla="*/ 1 w 92"/>
                  <a:gd name="T1" fmla="*/ 0 h 55"/>
                  <a:gd name="T2" fmla="*/ 0 w 92"/>
                  <a:gd name="T3" fmla="*/ 0 h 55"/>
                  <a:gd name="T4" fmla="*/ 0 w 92"/>
                  <a:gd name="T5" fmla="*/ 0 h 55"/>
                  <a:gd name="T6" fmla="*/ 1 w 92"/>
                  <a:gd name="T7" fmla="*/ 0 h 55"/>
                  <a:gd name="T8" fmla="*/ 0 60000 65536"/>
                  <a:gd name="T9" fmla="*/ 0 60000 65536"/>
                  <a:gd name="T10" fmla="*/ 0 60000 65536"/>
                  <a:gd name="T11" fmla="*/ 0 60000 65536"/>
                  <a:gd name="T12" fmla="*/ 0 w 92"/>
                  <a:gd name="T13" fmla="*/ 0 h 55"/>
                  <a:gd name="T14" fmla="*/ 92 w 92"/>
                  <a:gd name="T15" fmla="*/ 55 h 55"/>
                </a:gdLst>
                <a:ahLst/>
                <a:cxnLst>
                  <a:cxn ang="T8">
                    <a:pos x="T0" y="T1"/>
                  </a:cxn>
                  <a:cxn ang="T9">
                    <a:pos x="T2" y="T3"/>
                  </a:cxn>
                  <a:cxn ang="T10">
                    <a:pos x="T4" y="T5"/>
                  </a:cxn>
                  <a:cxn ang="T11">
                    <a:pos x="T6" y="T7"/>
                  </a:cxn>
                </a:cxnLst>
                <a:rect l="T12" t="T13" r="T14" b="T15"/>
                <a:pathLst>
                  <a:path w="92" h="55">
                    <a:moveTo>
                      <a:pt x="92" y="28"/>
                    </a:moveTo>
                    <a:lnTo>
                      <a:pt x="0" y="0"/>
                    </a:lnTo>
                    <a:lnTo>
                      <a:pt x="0" y="55"/>
                    </a:lnTo>
                    <a:lnTo>
                      <a:pt x="92" y="28"/>
                    </a:lnTo>
                    <a:close/>
                  </a:path>
                </a:pathLst>
              </a:custGeom>
              <a:solidFill>
                <a:srgbClr val="2078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7445" name="Freeform 168"/>
              <p:cNvSpPr>
                <a:spLocks/>
              </p:cNvSpPr>
              <p:nvPr/>
            </p:nvSpPr>
            <p:spPr bwMode="auto">
              <a:xfrm>
                <a:off x="2501" y="2949"/>
                <a:ext cx="46" cy="27"/>
              </a:xfrm>
              <a:custGeom>
                <a:avLst/>
                <a:gdLst>
                  <a:gd name="T0" fmla="*/ 1 w 92"/>
                  <a:gd name="T1" fmla="*/ 0 h 55"/>
                  <a:gd name="T2" fmla="*/ 0 w 92"/>
                  <a:gd name="T3" fmla="*/ 0 h 55"/>
                  <a:gd name="T4" fmla="*/ 0 w 92"/>
                  <a:gd name="T5" fmla="*/ 0 h 55"/>
                  <a:gd name="T6" fmla="*/ 1 w 92"/>
                  <a:gd name="T7" fmla="*/ 0 h 55"/>
                  <a:gd name="T8" fmla="*/ 0 60000 65536"/>
                  <a:gd name="T9" fmla="*/ 0 60000 65536"/>
                  <a:gd name="T10" fmla="*/ 0 60000 65536"/>
                  <a:gd name="T11" fmla="*/ 0 60000 65536"/>
                  <a:gd name="T12" fmla="*/ 0 w 92"/>
                  <a:gd name="T13" fmla="*/ 0 h 55"/>
                  <a:gd name="T14" fmla="*/ 92 w 92"/>
                  <a:gd name="T15" fmla="*/ 55 h 55"/>
                </a:gdLst>
                <a:ahLst/>
                <a:cxnLst>
                  <a:cxn ang="T8">
                    <a:pos x="T0" y="T1"/>
                  </a:cxn>
                  <a:cxn ang="T9">
                    <a:pos x="T2" y="T3"/>
                  </a:cxn>
                  <a:cxn ang="T10">
                    <a:pos x="T4" y="T5"/>
                  </a:cxn>
                  <a:cxn ang="T11">
                    <a:pos x="T6" y="T7"/>
                  </a:cxn>
                </a:cxnLst>
                <a:rect l="T12" t="T13" r="T14" b="T15"/>
                <a:pathLst>
                  <a:path w="92" h="55">
                    <a:moveTo>
                      <a:pt x="92" y="28"/>
                    </a:moveTo>
                    <a:lnTo>
                      <a:pt x="0" y="0"/>
                    </a:lnTo>
                    <a:lnTo>
                      <a:pt x="0" y="55"/>
                    </a:lnTo>
                    <a:lnTo>
                      <a:pt x="92" y="28"/>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446" name="Rectangle 169"/>
              <p:cNvSpPr>
                <a:spLocks noChangeArrowheads="1"/>
              </p:cNvSpPr>
              <p:nvPr/>
            </p:nvSpPr>
            <p:spPr bwMode="auto">
              <a:xfrm>
                <a:off x="1177" y="2948"/>
                <a:ext cx="12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700" b="1">
                    <a:solidFill>
                      <a:srgbClr val="595959"/>
                    </a:solidFill>
                  </a:rPr>
                  <a:t>Str</a:t>
                </a:r>
                <a:endParaRPr lang="nb-NO"/>
              </a:p>
            </p:txBody>
          </p:sp>
          <p:sp>
            <p:nvSpPr>
              <p:cNvPr id="37447" name="Rectangle 170"/>
              <p:cNvSpPr>
                <a:spLocks noChangeArrowheads="1"/>
              </p:cNvSpPr>
              <p:nvPr/>
            </p:nvSpPr>
            <p:spPr bwMode="auto">
              <a:xfrm>
                <a:off x="1267" y="2948"/>
                <a:ext cx="7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700" b="1">
                    <a:solidFill>
                      <a:srgbClr val="595959"/>
                    </a:solidFill>
                  </a:rPr>
                  <a:t>ø</a:t>
                </a:r>
                <a:endParaRPr lang="nb-NO"/>
              </a:p>
            </p:txBody>
          </p:sp>
          <p:sp>
            <p:nvSpPr>
              <p:cNvPr id="37448" name="Rectangle 171"/>
              <p:cNvSpPr>
                <a:spLocks noChangeArrowheads="1"/>
              </p:cNvSpPr>
              <p:nvPr/>
            </p:nvSpPr>
            <p:spPr bwMode="auto">
              <a:xfrm>
                <a:off x="1307" y="2948"/>
                <a:ext cx="89"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700" b="1">
                    <a:solidFill>
                      <a:srgbClr val="595959"/>
                    </a:solidFill>
                  </a:rPr>
                  <a:t>m</a:t>
                </a:r>
                <a:endParaRPr lang="nb-NO"/>
              </a:p>
            </p:txBody>
          </p:sp>
          <p:sp>
            <p:nvSpPr>
              <p:cNvPr id="37449" name="Rectangle 172"/>
              <p:cNvSpPr>
                <a:spLocks noChangeArrowheads="1"/>
              </p:cNvSpPr>
              <p:nvPr/>
            </p:nvSpPr>
            <p:spPr bwMode="auto">
              <a:xfrm>
                <a:off x="961" y="2939"/>
                <a:ext cx="221"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1100" b="1">
                    <a:solidFill>
                      <a:srgbClr val="595959"/>
                    </a:solidFill>
                  </a:rPr>
                  <a:t>5    </a:t>
                </a:r>
                <a:endParaRPr lang="nb-NO"/>
              </a:p>
            </p:txBody>
          </p:sp>
          <p:sp>
            <p:nvSpPr>
              <p:cNvPr id="37450" name="Rectangle 173"/>
              <p:cNvSpPr>
                <a:spLocks noChangeArrowheads="1"/>
              </p:cNvSpPr>
              <p:nvPr/>
            </p:nvSpPr>
            <p:spPr bwMode="auto">
              <a:xfrm>
                <a:off x="2944" y="2923"/>
                <a:ext cx="181" cy="79"/>
              </a:xfrm>
              <a:prstGeom prst="rect">
                <a:avLst/>
              </a:prstGeom>
              <a:solidFill>
                <a:srgbClr val="9ED3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451" name="Rectangle 174"/>
              <p:cNvSpPr>
                <a:spLocks noChangeArrowheads="1"/>
              </p:cNvSpPr>
              <p:nvPr/>
            </p:nvSpPr>
            <p:spPr bwMode="auto">
              <a:xfrm>
                <a:off x="2944" y="2923"/>
                <a:ext cx="181" cy="79"/>
              </a:xfrm>
              <a:prstGeom prst="rect">
                <a:avLst/>
              </a:prstGeom>
              <a:noFill/>
              <a:ln w="23813">
                <a:solidFill>
                  <a:srgbClr val="72BFC5"/>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37452" name="Picture 1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6" y="2870"/>
                <a:ext cx="452"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453" name="Line 176"/>
              <p:cNvSpPr>
                <a:spLocks noChangeShapeType="1"/>
              </p:cNvSpPr>
              <p:nvPr/>
            </p:nvSpPr>
            <p:spPr bwMode="auto">
              <a:xfrm flipH="1">
                <a:off x="2122" y="2963"/>
                <a:ext cx="820" cy="0"/>
              </a:xfrm>
              <a:prstGeom prst="line">
                <a:avLst/>
              </a:prstGeom>
              <a:noFill/>
              <a:ln w="23813">
                <a:solidFill>
                  <a:srgbClr val="72BFC5"/>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454" name="Freeform 177"/>
              <p:cNvSpPr>
                <a:spLocks/>
              </p:cNvSpPr>
              <p:nvPr/>
            </p:nvSpPr>
            <p:spPr bwMode="auto">
              <a:xfrm>
                <a:off x="2501" y="2949"/>
                <a:ext cx="46" cy="27"/>
              </a:xfrm>
              <a:custGeom>
                <a:avLst/>
                <a:gdLst>
                  <a:gd name="T0" fmla="*/ 1 w 92"/>
                  <a:gd name="T1" fmla="*/ 0 h 55"/>
                  <a:gd name="T2" fmla="*/ 0 w 92"/>
                  <a:gd name="T3" fmla="*/ 0 h 55"/>
                  <a:gd name="T4" fmla="*/ 0 w 92"/>
                  <a:gd name="T5" fmla="*/ 0 h 55"/>
                  <a:gd name="T6" fmla="*/ 1 w 92"/>
                  <a:gd name="T7" fmla="*/ 0 h 55"/>
                  <a:gd name="T8" fmla="*/ 0 60000 65536"/>
                  <a:gd name="T9" fmla="*/ 0 60000 65536"/>
                  <a:gd name="T10" fmla="*/ 0 60000 65536"/>
                  <a:gd name="T11" fmla="*/ 0 60000 65536"/>
                  <a:gd name="T12" fmla="*/ 0 w 92"/>
                  <a:gd name="T13" fmla="*/ 0 h 55"/>
                  <a:gd name="T14" fmla="*/ 92 w 92"/>
                  <a:gd name="T15" fmla="*/ 55 h 55"/>
                </a:gdLst>
                <a:ahLst/>
                <a:cxnLst>
                  <a:cxn ang="T8">
                    <a:pos x="T0" y="T1"/>
                  </a:cxn>
                  <a:cxn ang="T9">
                    <a:pos x="T2" y="T3"/>
                  </a:cxn>
                  <a:cxn ang="T10">
                    <a:pos x="T4" y="T5"/>
                  </a:cxn>
                  <a:cxn ang="T11">
                    <a:pos x="T6" y="T7"/>
                  </a:cxn>
                </a:cxnLst>
                <a:rect l="T12" t="T13" r="T14" b="T15"/>
                <a:pathLst>
                  <a:path w="92" h="55">
                    <a:moveTo>
                      <a:pt x="92" y="28"/>
                    </a:moveTo>
                    <a:lnTo>
                      <a:pt x="0" y="0"/>
                    </a:lnTo>
                    <a:lnTo>
                      <a:pt x="0" y="55"/>
                    </a:lnTo>
                    <a:lnTo>
                      <a:pt x="92" y="28"/>
                    </a:lnTo>
                    <a:close/>
                  </a:path>
                </a:pathLst>
              </a:custGeom>
              <a:solidFill>
                <a:srgbClr val="2078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7455" name="Freeform 178"/>
              <p:cNvSpPr>
                <a:spLocks/>
              </p:cNvSpPr>
              <p:nvPr/>
            </p:nvSpPr>
            <p:spPr bwMode="auto">
              <a:xfrm>
                <a:off x="2501" y="2949"/>
                <a:ext cx="46" cy="27"/>
              </a:xfrm>
              <a:custGeom>
                <a:avLst/>
                <a:gdLst>
                  <a:gd name="T0" fmla="*/ 1 w 92"/>
                  <a:gd name="T1" fmla="*/ 0 h 55"/>
                  <a:gd name="T2" fmla="*/ 0 w 92"/>
                  <a:gd name="T3" fmla="*/ 0 h 55"/>
                  <a:gd name="T4" fmla="*/ 0 w 92"/>
                  <a:gd name="T5" fmla="*/ 0 h 55"/>
                  <a:gd name="T6" fmla="*/ 1 w 92"/>
                  <a:gd name="T7" fmla="*/ 0 h 55"/>
                  <a:gd name="T8" fmla="*/ 0 60000 65536"/>
                  <a:gd name="T9" fmla="*/ 0 60000 65536"/>
                  <a:gd name="T10" fmla="*/ 0 60000 65536"/>
                  <a:gd name="T11" fmla="*/ 0 60000 65536"/>
                  <a:gd name="T12" fmla="*/ 0 w 92"/>
                  <a:gd name="T13" fmla="*/ 0 h 55"/>
                  <a:gd name="T14" fmla="*/ 92 w 92"/>
                  <a:gd name="T15" fmla="*/ 55 h 55"/>
                </a:gdLst>
                <a:ahLst/>
                <a:cxnLst>
                  <a:cxn ang="T8">
                    <a:pos x="T0" y="T1"/>
                  </a:cxn>
                  <a:cxn ang="T9">
                    <a:pos x="T2" y="T3"/>
                  </a:cxn>
                  <a:cxn ang="T10">
                    <a:pos x="T4" y="T5"/>
                  </a:cxn>
                  <a:cxn ang="T11">
                    <a:pos x="T6" y="T7"/>
                  </a:cxn>
                </a:cxnLst>
                <a:rect l="T12" t="T13" r="T14" b="T15"/>
                <a:pathLst>
                  <a:path w="92" h="55">
                    <a:moveTo>
                      <a:pt x="92" y="28"/>
                    </a:moveTo>
                    <a:lnTo>
                      <a:pt x="0" y="0"/>
                    </a:lnTo>
                    <a:lnTo>
                      <a:pt x="0" y="55"/>
                    </a:lnTo>
                    <a:lnTo>
                      <a:pt x="92" y="28"/>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456" name="Rectangle 179"/>
              <p:cNvSpPr>
                <a:spLocks noChangeArrowheads="1"/>
              </p:cNvSpPr>
              <p:nvPr/>
            </p:nvSpPr>
            <p:spPr bwMode="auto">
              <a:xfrm>
                <a:off x="1177" y="2948"/>
                <a:ext cx="12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700" b="1">
                    <a:solidFill>
                      <a:srgbClr val="595959"/>
                    </a:solidFill>
                  </a:rPr>
                  <a:t>Str</a:t>
                </a:r>
                <a:endParaRPr lang="nb-NO"/>
              </a:p>
            </p:txBody>
          </p:sp>
          <p:sp>
            <p:nvSpPr>
              <p:cNvPr id="37457" name="Rectangle 180"/>
              <p:cNvSpPr>
                <a:spLocks noChangeArrowheads="1"/>
              </p:cNvSpPr>
              <p:nvPr/>
            </p:nvSpPr>
            <p:spPr bwMode="auto">
              <a:xfrm>
                <a:off x="1267" y="2948"/>
                <a:ext cx="7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700" b="1">
                    <a:solidFill>
                      <a:srgbClr val="595959"/>
                    </a:solidFill>
                  </a:rPr>
                  <a:t>ø</a:t>
                </a:r>
                <a:endParaRPr lang="nb-NO"/>
              </a:p>
            </p:txBody>
          </p:sp>
          <p:sp>
            <p:nvSpPr>
              <p:cNvPr id="37458" name="Rectangle 181"/>
              <p:cNvSpPr>
                <a:spLocks noChangeArrowheads="1"/>
              </p:cNvSpPr>
              <p:nvPr/>
            </p:nvSpPr>
            <p:spPr bwMode="auto">
              <a:xfrm>
                <a:off x="1307" y="2948"/>
                <a:ext cx="89"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700" b="1">
                    <a:solidFill>
                      <a:srgbClr val="595959"/>
                    </a:solidFill>
                  </a:rPr>
                  <a:t>m</a:t>
                </a:r>
                <a:endParaRPr lang="nb-NO"/>
              </a:p>
            </p:txBody>
          </p:sp>
          <p:sp>
            <p:nvSpPr>
              <p:cNvPr id="37460" name="Rectangle 183"/>
              <p:cNvSpPr>
                <a:spLocks noChangeArrowheads="1"/>
              </p:cNvSpPr>
              <p:nvPr/>
            </p:nvSpPr>
            <p:spPr bwMode="auto">
              <a:xfrm>
                <a:off x="2944" y="2923"/>
                <a:ext cx="181" cy="79"/>
              </a:xfrm>
              <a:prstGeom prst="rect">
                <a:avLst/>
              </a:prstGeom>
              <a:solidFill>
                <a:srgbClr val="9ED3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461" name="Rectangle 184"/>
              <p:cNvSpPr>
                <a:spLocks noChangeArrowheads="1"/>
              </p:cNvSpPr>
              <p:nvPr/>
            </p:nvSpPr>
            <p:spPr bwMode="auto">
              <a:xfrm>
                <a:off x="2944" y="2923"/>
                <a:ext cx="181" cy="79"/>
              </a:xfrm>
              <a:prstGeom prst="rect">
                <a:avLst/>
              </a:prstGeom>
              <a:noFill/>
              <a:ln w="23813">
                <a:solidFill>
                  <a:srgbClr val="72BFC5"/>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62" name="Rectangle 185"/>
              <p:cNvSpPr>
                <a:spLocks noChangeArrowheads="1"/>
              </p:cNvSpPr>
              <p:nvPr/>
            </p:nvSpPr>
            <p:spPr bwMode="auto">
              <a:xfrm>
                <a:off x="1625" y="2621"/>
                <a:ext cx="610" cy="138"/>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463" name="Rectangle 186"/>
              <p:cNvSpPr>
                <a:spLocks noChangeArrowheads="1"/>
              </p:cNvSpPr>
              <p:nvPr/>
            </p:nvSpPr>
            <p:spPr bwMode="auto">
              <a:xfrm>
                <a:off x="1625" y="2621"/>
                <a:ext cx="610" cy="138"/>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64" name="Rectangle 187"/>
              <p:cNvSpPr>
                <a:spLocks noChangeArrowheads="1"/>
              </p:cNvSpPr>
              <p:nvPr/>
            </p:nvSpPr>
            <p:spPr bwMode="auto">
              <a:xfrm>
                <a:off x="1168" y="2670"/>
                <a:ext cx="19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b="1">
                    <a:solidFill>
                      <a:srgbClr val="595959"/>
                    </a:solidFill>
                  </a:rPr>
                  <a:t>Gass</a:t>
                </a:r>
                <a:endParaRPr lang="nb-NO"/>
              </a:p>
            </p:txBody>
          </p:sp>
          <p:sp>
            <p:nvSpPr>
              <p:cNvPr id="37466" name="Line 189"/>
              <p:cNvSpPr>
                <a:spLocks noChangeShapeType="1"/>
              </p:cNvSpPr>
              <p:nvPr/>
            </p:nvSpPr>
            <p:spPr bwMode="auto">
              <a:xfrm flipH="1">
                <a:off x="2240" y="2668"/>
                <a:ext cx="401" cy="0"/>
              </a:xfrm>
              <a:prstGeom prst="line">
                <a:avLst/>
              </a:prstGeom>
              <a:noFill/>
              <a:ln w="23813">
                <a:solidFill>
                  <a:srgbClr val="8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467" name="Line 190"/>
              <p:cNvSpPr>
                <a:spLocks noChangeShapeType="1"/>
              </p:cNvSpPr>
              <p:nvPr/>
            </p:nvSpPr>
            <p:spPr bwMode="auto">
              <a:xfrm flipH="1">
                <a:off x="2245" y="2703"/>
                <a:ext cx="400" cy="0"/>
              </a:xfrm>
              <a:prstGeom prst="line">
                <a:avLst/>
              </a:prstGeom>
              <a:noFill/>
              <a:ln w="23813">
                <a:solidFill>
                  <a:srgbClr val="8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468" name="Freeform 191"/>
              <p:cNvSpPr>
                <a:spLocks/>
              </p:cNvSpPr>
              <p:nvPr/>
            </p:nvSpPr>
            <p:spPr bwMode="auto">
              <a:xfrm>
                <a:off x="2347" y="2646"/>
                <a:ext cx="41" cy="35"/>
              </a:xfrm>
              <a:custGeom>
                <a:avLst/>
                <a:gdLst>
                  <a:gd name="T0" fmla="*/ 1 w 82"/>
                  <a:gd name="T1" fmla="*/ 0 h 71"/>
                  <a:gd name="T2" fmla="*/ 0 w 82"/>
                  <a:gd name="T3" fmla="*/ 0 h 71"/>
                  <a:gd name="T4" fmla="*/ 0 w 82"/>
                  <a:gd name="T5" fmla="*/ 0 h 71"/>
                  <a:gd name="T6" fmla="*/ 1 w 82"/>
                  <a:gd name="T7" fmla="*/ 0 h 71"/>
                  <a:gd name="T8" fmla="*/ 0 60000 65536"/>
                  <a:gd name="T9" fmla="*/ 0 60000 65536"/>
                  <a:gd name="T10" fmla="*/ 0 60000 65536"/>
                  <a:gd name="T11" fmla="*/ 0 60000 65536"/>
                  <a:gd name="T12" fmla="*/ 0 w 82"/>
                  <a:gd name="T13" fmla="*/ 0 h 71"/>
                  <a:gd name="T14" fmla="*/ 82 w 82"/>
                  <a:gd name="T15" fmla="*/ 71 h 71"/>
                </a:gdLst>
                <a:ahLst/>
                <a:cxnLst>
                  <a:cxn ang="T8">
                    <a:pos x="T0" y="T1"/>
                  </a:cxn>
                  <a:cxn ang="T9">
                    <a:pos x="T2" y="T3"/>
                  </a:cxn>
                  <a:cxn ang="T10">
                    <a:pos x="T4" y="T5"/>
                  </a:cxn>
                  <a:cxn ang="T11">
                    <a:pos x="T6" y="T7"/>
                  </a:cxn>
                </a:cxnLst>
                <a:rect l="T12" t="T13" r="T14" b="T15"/>
                <a:pathLst>
                  <a:path w="82" h="71">
                    <a:moveTo>
                      <a:pt x="82" y="35"/>
                    </a:moveTo>
                    <a:lnTo>
                      <a:pt x="0" y="0"/>
                    </a:lnTo>
                    <a:lnTo>
                      <a:pt x="0" y="71"/>
                    </a:lnTo>
                    <a:lnTo>
                      <a:pt x="82" y="35"/>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7469" name="Freeform 192"/>
              <p:cNvSpPr>
                <a:spLocks/>
              </p:cNvSpPr>
              <p:nvPr/>
            </p:nvSpPr>
            <p:spPr bwMode="auto">
              <a:xfrm>
                <a:off x="2347" y="2646"/>
                <a:ext cx="41" cy="35"/>
              </a:xfrm>
              <a:custGeom>
                <a:avLst/>
                <a:gdLst>
                  <a:gd name="T0" fmla="*/ 1 w 82"/>
                  <a:gd name="T1" fmla="*/ 0 h 71"/>
                  <a:gd name="T2" fmla="*/ 0 w 82"/>
                  <a:gd name="T3" fmla="*/ 0 h 71"/>
                  <a:gd name="T4" fmla="*/ 0 w 82"/>
                  <a:gd name="T5" fmla="*/ 0 h 71"/>
                  <a:gd name="T6" fmla="*/ 1 w 82"/>
                  <a:gd name="T7" fmla="*/ 0 h 71"/>
                  <a:gd name="T8" fmla="*/ 0 60000 65536"/>
                  <a:gd name="T9" fmla="*/ 0 60000 65536"/>
                  <a:gd name="T10" fmla="*/ 0 60000 65536"/>
                  <a:gd name="T11" fmla="*/ 0 60000 65536"/>
                  <a:gd name="T12" fmla="*/ 0 w 82"/>
                  <a:gd name="T13" fmla="*/ 0 h 71"/>
                  <a:gd name="T14" fmla="*/ 82 w 82"/>
                  <a:gd name="T15" fmla="*/ 71 h 71"/>
                </a:gdLst>
                <a:ahLst/>
                <a:cxnLst>
                  <a:cxn ang="T8">
                    <a:pos x="T0" y="T1"/>
                  </a:cxn>
                  <a:cxn ang="T9">
                    <a:pos x="T2" y="T3"/>
                  </a:cxn>
                  <a:cxn ang="T10">
                    <a:pos x="T4" y="T5"/>
                  </a:cxn>
                  <a:cxn ang="T11">
                    <a:pos x="T6" y="T7"/>
                  </a:cxn>
                </a:cxnLst>
                <a:rect l="T12" t="T13" r="T14" b="T15"/>
                <a:pathLst>
                  <a:path w="82" h="71">
                    <a:moveTo>
                      <a:pt x="82" y="35"/>
                    </a:moveTo>
                    <a:lnTo>
                      <a:pt x="0" y="0"/>
                    </a:lnTo>
                    <a:lnTo>
                      <a:pt x="0" y="71"/>
                    </a:lnTo>
                    <a:lnTo>
                      <a:pt x="82" y="35"/>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470" name="Freeform 193"/>
              <p:cNvSpPr>
                <a:spLocks/>
              </p:cNvSpPr>
              <p:nvPr/>
            </p:nvSpPr>
            <p:spPr bwMode="auto">
              <a:xfrm>
                <a:off x="2338" y="2687"/>
                <a:ext cx="40" cy="35"/>
              </a:xfrm>
              <a:custGeom>
                <a:avLst/>
                <a:gdLst>
                  <a:gd name="T0" fmla="*/ 0 w 82"/>
                  <a:gd name="T1" fmla="*/ 1 h 70"/>
                  <a:gd name="T2" fmla="*/ 0 w 82"/>
                  <a:gd name="T3" fmla="*/ 1 h 70"/>
                  <a:gd name="T4" fmla="*/ 0 w 82"/>
                  <a:gd name="T5" fmla="*/ 0 h 70"/>
                  <a:gd name="T6" fmla="*/ 0 w 82"/>
                  <a:gd name="T7" fmla="*/ 1 h 70"/>
                  <a:gd name="T8" fmla="*/ 0 60000 65536"/>
                  <a:gd name="T9" fmla="*/ 0 60000 65536"/>
                  <a:gd name="T10" fmla="*/ 0 60000 65536"/>
                  <a:gd name="T11" fmla="*/ 0 60000 65536"/>
                  <a:gd name="T12" fmla="*/ 0 w 82"/>
                  <a:gd name="T13" fmla="*/ 0 h 70"/>
                  <a:gd name="T14" fmla="*/ 82 w 82"/>
                  <a:gd name="T15" fmla="*/ 70 h 70"/>
                </a:gdLst>
                <a:ahLst/>
                <a:cxnLst>
                  <a:cxn ang="T8">
                    <a:pos x="T0" y="T1"/>
                  </a:cxn>
                  <a:cxn ang="T9">
                    <a:pos x="T2" y="T3"/>
                  </a:cxn>
                  <a:cxn ang="T10">
                    <a:pos x="T4" y="T5"/>
                  </a:cxn>
                  <a:cxn ang="T11">
                    <a:pos x="T6" y="T7"/>
                  </a:cxn>
                </a:cxnLst>
                <a:rect l="T12" t="T13" r="T14" b="T15"/>
                <a:pathLst>
                  <a:path w="82" h="70">
                    <a:moveTo>
                      <a:pt x="0" y="36"/>
                    </a:moveTo>
                    <a:lnTo>
                      <a:pt x="82" y="70"/>
                    </a:lnTo>
                    <a:lnTo>
                      <a:pt x="82" y="0"/>
                    </a:lnTo>
                    <a:lnTo>
                      <a:pt x="0" y="36"/>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7471" name="Freeform 194"/>
              <p:cNvSpPr>
                <a:spLocks/>
              </p:cNvSpPr>
              <p:nvPr/>
            </p:nvSpPr>
            <p:spPr bwMode="auto">
              <a:xfrm>
                <a:off x="2338" y="2687"/>
                <a:ext cx="40" cy="35"/>
              </a:xfrm>
              <a:custGeom>
                <a:avLst/>
                <a:gdLst>
                  <a:gd name="T0" fmla="*/ 0 w 82"/>
                  <a:gd name="T1" fmla="*/ 1 h 70"/>
                  <a:gd name="T2" fmla="*/ 0 w 82"/>
                  <a:gd name="T3" fmla="*/ 1 h 70"/>
                  <a:gd name="T4" fmla="*/ 0 w 82"/>
                  <a:gd name="T5" fmla="*/ 0 h 70"/>
                  <a:gd name="T6" fmla="*/ 0 w 82"/>
                  <a:gd name="T7" fmla="*/ 1 h 70"/>
                  <a:gd name="T8" fmla="*/ 0 60000 65536"/>
                  <a:gd name="T9" fmla="*/ 0 60000 65536"/>
                  <a:gd name="T10" fmla="*/ 0 60000 65536"/>
                  <a:gd name="T11" fmla="*/ 0 60000 65536"/>
                  <a:gd name="T12" fmla="*/ 0 w 82"/>
                  <a:gd name="T13" fmla="*/ 0 h 70"/>
                  <a:gd name="T14" fmla="*/ 82 w 82"/>
                  <a:gd name="T15" fmla="*/ 70 h 70"/>
                </a:gdLst>
                <a:ahLst/>
                <a:cxnLst>
                  <a:cxn ang="T8">
                    <a:pos x="T0" y="T1"/>
                  </a:cxn>
                  <a:cxn ang="T9">
                    <a:pos x="T2" y="T3"/>
                  </a:cxn>
                  <a:cxn ang="T10">
                    <a:pos x="T4" y="T5"/>
                  </a:cxn>
                  <a:cxn ang="T11">
                    <a:pos x="T6" y="T7"/>
                  </a:cxn>
                </a:cxnLst>
                <a:rect l="T12" t="T13" r="T14" b="T15"/>
                <a:pathLst>
                  <a:path w="82" h="70">
                    <a:moveTo>
                      <a:pt x="0" y="36"/>
                    </a:moveTo>
                    <a:lnTo>
                      <a:pt x="82" y="70"/>
                    </a:lnTo>
                    <a:lnTo>
                      <a:pt x="82" y="0"/>
                    </a:lnTo>
                    <a:lnTo>
                      <a:pt x="0" y="36"/>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472" name="Rectangle 195"/>
              <p:cNvSpPr>
                <a:spLocks noChangeArrowheads="1"/>
              </p:cNvSpPr>
              <p:nvPr/>
            </p:nvSpPr>
            <p:spPr bwMode="auto">
              <a:xfrm>
                <a:off x="1625" y="2621"/>
                <a:ext cx="610" cy="138"/>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473" name="Rectangle 196"/>
              <p:cNvSpPr>
                <a:spLocks noChangeArrowheads="1"/>
              </p:cNvSpPr>
              <p:nvPr/>
            </p:nvSpPr>
            <p:spPr bwMode="auto">
              <a:xfrm>
                <a:off x="1625" y="2621"/>
                <a:ext cx="610" cy="138"/>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474" name="Rectangle 197"/>
              <p:cNvSpPr>
                <a:spLocks noChangeArrowheads="1"/>
              </p:cNvSpPr>
              <p:nvPr/>
            </p:nvSpPr>
            <p:spPr bwMode="auto">
              <a:xfrm>
                <a:off x="1168" y="2670"/>
                <a:ext cx="19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b="1">
                    <a:solidFill>
                      <a:srgbClr val="595959"/>
                    </a:solidFill>
                  </a:rPr>
                  <a:t>Gass</a:t>
                </a:r>
                <a:endParaRPr lang="nb-NO"/>
              </a:p>
            </p:txBody>
          </p:sp>
          <p:sp>
            <p:nvSpPr>
              <p:cNvPr id="37475" name="Rectangle 198"/>
              <p:cNvSpPr>
                <a:spLocks noChangeArrowheads="1"/>
              </p:cNvSpPr>
              <p:nvPr/>
            </p:nvSpPr>
            <p:spPr bwMode="auto">
              <a:xfrm>
                <a:off x="941" y="2666"/>
                <a:ext cx="221"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1100" b="1" dirty="0">
                    <a:solidFill>
                      <a:srgbClr val="595959"/>
                    </a:solidFill>
                  </a:rPr>
                  <a:t>3    </a:t>
                </a:r>
                <a:endParaRPr lang="nb-NO" dirty="0"/>
              </a:p>
            </p:txBody>
          </p:sp>
          <p:sp>
            <p:nvSpPr>
              <p:cNvPr id="37476" name="Line 199"/>
              <p:cNvSpPr>
                <a:spLocks noChangeShapeType="1"/>
              </p:cNvSpPr>
              <p:nvPr/>
            </p:nvSpPr>
            <p:spPr bwMode="auto">
              <a:xfrm flipH="1">
                <a:off x="2240" y="2668"/>
                <a:ext cx="401" cy="0"/>
              </a:xfrm>
              <a:prstGeom prst="line">
                <a:avLst/>
              </a:prstGeom>
              <a:noFill/>
              <a:ln w="23813">
                <a:solidFill>
                  <a:srgbClr val="8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477" name="Line 200"/>
              <p:cNvSpPr>
                <a:spLocks noChangeShapeType="1"/>
              </p:cNvSpPr>
              <p:nvPr/>
            </p:nvSpPr>
            <p:spPr bwMode="auto">
              <a:xfrm flipH="1">
                <a:off x="2245" y="2703"/>
                <a:ext cx="400" cy="0"/>
              </a:xfrm>
              <a:prstGeom prst="line">
                <a:avLst/>
              </a:prstGeom>
              <a:noFill/>
              <a:ln w="23813">
                <a:solidFill>
                  <a:srgbClr val="8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478" name="Freeform 201"/>
              <p:cNvSpPr>
                <a:spLocks/>
              </p:cNvSpPr>
              <p:nvPr/>
            </p:nvSpPr>
            <p:spPr bwMode="auto">
              <a:xfrm>
                <a:off x="2347" y="2646"/>
                <a:ext cx="41" cy="35"/>
              </a:xfrm>
              <a:custGeom>
                <a:avLst/>
                <a:gdLst>
                  <a:gd name="T0" fmla="*/ 1 w 82"/>
                  <a:gd name="T1" fmla="*/ 0 h 71"/>
                  <a:gd name="T2" fmla="*/ 0 w 82"/>
                  <a:gd name="T3" fmla="*/ 0 h 71"/>
                  <a:gd name="T4" fmla="*/ 0 w 82"/>
                  <a:gd name="T5" fmla="*/ 0 h 71"/>
                  <a:gd name="T6" fmla="*/ 1 w 82"/>
                  <a:gd name="T7" fmla="*/ 0 h 71"/>
                  <a:gd name="T8" fmla="*/ 0 60000 65536"/>
                  <a:gd name="T9" fmla="*/ 0 60000 65536"/>
                  <a:gd name="T10" fmla="*/ 0 60000 65536"/>
                  <a:gd name="T11" fmla="*/ 0 60000 65536"/>
                  <a:gd name="T12" fmla="*/ 0 w 82"/>
                  <a:gd name="T13" fmla="*/ 0 h 71"/>
                  <a:gd name="T14" fmla="*/ 82 w 82"/>
                  <a:gd name="T15" fmla="*/ 71 h 71"/>
                </a:gdLst>
                <a:ahLst/>
                <a:cxnLst>
                  <a:cxn ang="T8">
                    <a:pos x="T0" y="T1"/>
                  </a:cxn>
                  <a:cxn ang="T9">
                    <a:pos x="T2" y="T3"/>
                  </a:cxn>
                  <a:cxn ang="T10">
                    <a:pos x="T4" y="T5"/>
                  </a:cxn>
                  <a:cxn ang="T11">
                    <a:pos x="T6" y="T7"/>
                  </a:cxn>
                </a:cxnLst>
                <a:rect l="T12" t="T13" r="T14" b="T15"/>
                <a:pathLst>
                  <a:path w="82" h="71">
                    <a:moveTo>
                      <a:pt x="82" y="35"/>
                    </a:moveTo>
                    <a:lnTo>
                      <a:pt x="0" y="0"/>
                    </a:lnTo>
                    <a:lnTo>
                      <a:pt x="0" y="71"/>
                    </a:lnTo>
                    <a:lnTo>
                      <a:pt x="82" y="35"/>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7479" name="Freeform 202"/>
              <p:cNvSpPr>
                <a:spLocks/>
              </p:cNvSpPr>
              <p:nvPr/>
            </p:nvSpPr>
            <p:spPr bwMode="auto">
              <a:xfrm>
                <a:off x="2347" y="2646"/>
                <a:ext cx="41" cy="35"/>
              </a:xfrm>
              <a:custGeom>
                <a:avLst/>
                <a:gdLst>
                  <a:gd name="T0" fmla="*/ 1 w 82"/>
                  <a:gd name="T1" fmla="*/ 0 h 71"/>
                  <a:gd name="T2" fmla="*/ 0 w 82"/>
                  <a:gd name="T3" fmla="*/ 0 h 71"/>
                  <a:gd name="T4" fmla="*/ 0 w 82"/>
                  <a:gd name="T5" fmla="*/ 0 h 71"/>
                  <a:gd name="T6" fmla="*/ 1 w 82"/>
                  <a:gd name="T7" fmla="*/ 0 h 71"/>
                  <a:gd name="T8" fmla="*/ 0 60000 65536"/>
                  <a:gd name="T9" fmla="*/ 0 60000 65536"/>
                  <a:gd name="T10" fmla="*/ 0 60000 65536"/>
                  <a:gd name="T11" fmla="*/ 0 60000 65536"/>
                  <a:gd name="T12" fmla="*/ 0 w 82"/>
                  <a:gd name="T13" fmla="*/ 0 h 71"/>
                  <a:gd name="T14" fmla="*/ 82 w 82"/>
                  <a:gd name="T15" fmla="*/ 71 h 71"/>
                </a:gdLst>
                <a:ahLst/>
                <a:cxnLst>
                  <a:cxn ang="T8">
                    <a:pos x="T0" y="T1"/>
                  </a:cxn>
                  <a:cxn ang="T9">
                    <a:pos x="T2" y="T3"/>
                  </a:cxn>
                  <a:cxn ang="T10">
                    <a:pos x="T4" y="T5"/>
                  </a:cxn>
                  <a:cxn ang="T11">
                    <a:pos x="T6" y="T7"/>
                  </a:cxn>
                </a:cxnLst>
                <a:rect l="T12" t="T13" r="T14" b="T15"/>
                <a:pathLst>
                  <a:path w="82" h="71">
                    <a:moveTo>
                      <a:pt x="82" y="35"/>
                    </a:moveTo>
                    <a:lnTo>
                      <a:pt x="0" y="0"/>
                    </a:lnTo>
                    <a:lnTo>
                      <a:pt x="0" y="71"/>
                    </a:lnTo>
                    <a:lnTo>
                      <a:pt x="82" y="35"/>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480" name="Freeform 203"/>
              <p:cNvSpPr>
                <a:spLocks/>
              </p:cNvSpPr>
              <p:nvPr/>
            </p:nvSpPr>
            <p:spPr bwMode="auto">
              <a:xfrm>
                <a:off x="2338" y="2687"/>
                <a:ext cx="40" cy="35"/>
              </a:xfrm>
              <a:custGeom>
                <a:avLst/>
                <a:gdLst>
                  <a:gd name="T0" fmla="*/ 0 w 82"/>
                  <a:gd name="T1" fmla="*/ 1 h 70"/>
                  <a:gd name="T2" fmla="*/ 0 w 82"/>
                  <a:gd name="T3" fmla="*/ 1 h 70"/>
                  <a:gd name="T4" fmla="*/ 0 w 82"/>
                  <a:gd name="T5" fmla="*/ 0 h 70"/>
                  <a:gd name="T6" fmla="*/ 0 w 82"/>
                  <a:gd name="T7" fmla="*/ 1 h 70"/>
                  <a:gd name="T8" fmla="*/ 0 60000 65536"/>
                  <a:gd name="T9" fmla="*/ 0 60000 65536"/>
                  <a:gd name="T10" fmla="*/ 0 60000 65536"/>
                  <a:gd name="T11" fmla="*/ 0 60000 65536"/>
                  <a:gd name="T12" fmla="*/ 0 w 82"/>
                  <a:gd name="T13" fmla="*/ 0 h 70"/>
                  <a:gd name="T14" fmla="*/ 82 w 82"/>
                  <a:gd name="T15" fmla="*/ 70 h 70"/>
                </a:gdLst>
                <a:ahLst/>
                <a:cxnLst>
                  <a:cxn ang="T8">
                    <a:pos x="T0" y="T1"/>
                  </a:cxn>
                  <a:cxn ang="T9">
                    <a:pos x="T2" y="T3"/>
                  </a:cxn>
                  <a:cxn ang="T10">
                    <a:pos x="T4" y="T5"/>
                  </a:cxn>
                  <a:cxn ang="T11">
                    <a:pos x="T6" y="T7"/>
                  </a:cxn>
                </a:cxnLst>
                <a:rect l="T12" t="T13" r="T14" b="T15"/>
                <a:pathLst>
                  <a:path w="82" h="70">
                    <a:moveTo>
                      <a:pt x="0" y="36"/>
                    </a:moveTo>
                    <a:lnTo>
                      <a:pt x="82" y="70"/>
                    </a:lnTo>
                    <a:lnTo>
                      <a:pt x="82" y="0"/>
                    </a:lnTo>
                    <a:lnTo>
                      <a:pt x="0" y="36"/>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7481" name="Freeform 204"/>
              <p:cNvSpPr>
                <a:spLocks/>
              </p:cNvSpPr>
              <p:nvPr/>
            </p:nvSpPr>
            <p:spPr bwMode="auto">
              <a:xfrm>
                <a:off x="2338" y="2687"/>
                <a:ext cx="40" cy="35"/>
              </a:xfrm>
              <a:custGeom>
                <a:avLst/>
                <a:gdLst>
                  <a:gd name="T0" fmla="*/ 0 w 82"/>
                  <a:gd name="T1" fmla="*/ 1 h 70"/>
                  <a:gd name="T2" fmla="*/ 0 w 82"/>
                  <a:gd name="T3" fmla="*/ 1 h 70"/>
                  <a:gd name="T4" fmla="*/ 0 w 82"/>
                  <a:gd name="T5" fmla="*/ 0 h 70"/>
                  <a:gd name="T6" fmla="*/ 0 w 82"/>
                  <a:gd name="T7" fmla="*/ 1 h 70"/>
                  <a:gd name="T8" fmla="*/ 0 60000 65536"/>
                  <a:gd name="T9" fmla="*/ 0 60000 65536"/>
                  <a:gd name="T10" fmla="*/ 0 60000 65536"/>
                  <a:gd name="T11" fmla="*/ 0 60000 65536"/>
                  <a:gd name="T12" fmla="*/ 0 w 82"/>
                  <a:gd name="T13" fmla="*/ 0 h 70"/>
                  <a:gd name="T14" fmla="*/ 82 w 82"/>
                  <a:gd name="T15" fmla="*/ 70 h 70"/>
                </a:gdLst>
                <a:ahLst/>
                <a:cxnLst>
                  <a:cxn ang="T8">
                    <a:pos x="T0" y="T1"/>
                  </a:cxn>
                  <a:cxn ang="T9">
                    <a:pos x="T2" y="T3"/>
                  </a:cxn>
                  <a:cxn ang="T10">
                    <a:pos x="T4" y="T5"/>
                  </a:cxn>
                  <a:cxn ang="T11">
                    <a:pos x="T6" y="T7"/>
                  </a:cxn>
                </a:cxnLst>
                <a:rect l="T12" t="T13" r="T14" b="T15"/>
                <a:pathLst>
                  <a:path w="82" h="70">
                    <a:moveTo>
                      <a:pt x="0" y="36"/>
                    </a:moveTo>
                    <a:lnTo>
                      <a:pt x="82" y="70"/>
                    </a:lnTo>
                    <a:lnTo>
                      <a:pt x="82" y="0"/>
                    </a:lnTo>
                    <a:lnTo>
                      <a:pt x="0" y="36"/>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482" name="Rectangle 205"/>
              <p:cNvSpPr>
                <a:spLocks noChangeArrowheads="1"/>
              </p:cNvSpPr>
              <p:nvPr/>
            </p:nvSpPr>
            <p:spPr bwMode="auto">
              <a:xfrm>
                <a:off x="1664" y="2497"/>
                <a:ext cx="610" cy="96"/>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36872" name="Group 407"/>
            <p:cNvGrpSpPr>
              <a:grpSpLocks/>
            </p:cNvGrpSpPr>
            <p:nvPr/>
          </p:nvGrpSpPr>
          <p:grpSpPr bwMode="auto">
            <a:xfrm>
              <a:off x="944" y="1257"/>
              <a:ext cx="3563" cy="1906"/>
              <a:chOff x="944" y="1257"/>
              <a:chExt cx="3563" cy="1906"/>
            </a:xfrm>
          </p:grpSpPr>
          <p:sp>
            <p:nvSpPr>
              <p:cNvPr id="37083" name="Rectangle 207"/>
              <p:cNvSpPr>
                <a:spLocks noChangeArrowheads="1"/>
              </p:cNvSpPr>
              <p:nvPr/>
            </p:nvSpPr>
            <p:spPr bwMode="auto">
              <a:xfrm>
                <a:off x="1664" y="2497"/>
                <a:ext cx="610" cy="9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84" name="Rectangle 208"/>
              <p:cNvSpPr>
                <a:spLocks noChangeArrowheads="1"/>
              </p:cNvSpPr>
              <p:nvPr/>
            </p:nvSpPr>
            <p:spPr bwMode="auto">
              <a:xfrm>
                <a:off x="1147" y="2520"/>
                <a:ext cx="23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b="1">
                    <a:solidFill>
                      <a:srgbClr val="595959"/>
                    </a:solidFill>
                  </a:rPr>
                  <a:t>Varme</a:t>
                </a:r>
                <a:endParaRPr lang="nb-NO"/>
              </a:p>
            </p:txBody>
          </p:sp>
          <p:sp>
            <p:nvSpPr>
              <p:cNvPr id="37085" name="Rectangle 209"/>
              <p:cNvSpPr>
                <a:spLocks noChangeArrowheads="1"/>
              </p:cNvSpPr>
              <p:nvPr/>
            </p:nvSpPr>
            <p:spPr bwMode="auto">
              <a:xfrm>
                <a:off x="1325" y="2520"/>
                <a:ext cx="5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b="1">
                    <a:solidFill>
                      <a:srgbClr val="595959"/>
                    </a:solidFill>
                  </a:rPr>
                  <a:t>-</a:t>
                </a:r>
                <a:endParaRPr lang="nb-NO"/>
              </a:p>
            </p:txBody>
          </p:sp>
          <p:sp>
            <p:nvSpPr>
              <p:cNvPr id="37086" name="Rectangle 210"/>
              <p:cNvSpPr>
                <a:spLocks noChangeArrowheads="1"/>
              </p:cNvSpPr>
              <p:nvPr/>
            </p:nvSpPr>
            <p:spPr bwMode="auto">
              <a:xfrm>
                <a:off x="1344" y="2520"/>
                <a:ext cx="24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b="1">
                    <a:solidFill>
                      <a:srgbClr val="595959"/>
                    </a:solidFill>
                  </a:rPr>
                  <a:t>pumpe</a:t>
                </a:r>
                <a:endParaRPr lang="nb-NO"/>
              </a:p>
            </p:txBody>
          </p:sp>
          <p:sp>
            <p:nvSpPr>
              <p:cNvPr id="37087" name="Rectangle 211"/>
              <p:cNvSpPr>
                <a:spLocks noChangeArrowheads="1"/>
              </p:cNvSpPr>
              <p:nvPr/>
            </p:nvSpPr>
            <p:spPr bwMode="auto">
              <a:xfrm>
                <a:off x="944" y="2521"/>
                <a:ext cx="221"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1100" b="1">
                    <a:solidFill>
                      <a:srgbClr val="595959"/>
                    </a:solidFill>
                  </a:rPr>
                  <a:t>2    </a:t>
                </a:r>
                <a:endParaRPr lang="nb-NO"/>
              </a:p>
            </p:txBody>
          </p:sp>
          <p:sp>
            <p:nvSpPr>
              <p:cNvPr id="37088" name="Line 212"/>
              <p:cNvSpPr>
                <a:spLocks noChangeShapeType="1"/>
              </p:cNvSpPr>
              <p:nvPr/>
            </p:nvSpPr>
            <p:spPr bwMode="auto">
              <a:xfrm flipH="1">
                <a:off x="2274" y="2541"/>
                <a:ext cx="400" cy="0"/>
              </a:xfrm>
              <a:prstGeom prst="line">
                <a:avLst/>
              </a:prstGeom>
              <a:noFill/>
              <a:ln w="23813">
                <a:solidFill>
                  <a:srgbClr val="8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089" name="Line 213"/>
              <p:cNvSpPr>
                <a:spLocks noChangeShapeType="1"/>
              </p:cNvSpPr>
              <p:nvPr/>
            </p:nvSpPr>
            <p:spPr bwMode="auto">
              <a:xfrm flipH="1">
                <a:off x="2279" y="2565"/>
                <a:ext cx="400" cy="0"/>
              </a:xfrm>
              <a:prstGeom prst="line">
                <a:avLst/>
              </a:prstGeom>
              <a:noFill/>
              <a:ln w="23813">
                <a:solidFill>
                  <a:srgbClr val="8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090" name="Freeform 214"/>
              <p:cNvSpPr>
                <a:spLocks/>
              </p:cNvSpPr>
              <p:nvPr/>
            </p:nvSpPr>
            <p:spPr bwMode="auto">
              <a:xfrm>
                <a:off x="2381" y="2526"/>
                <a:ext cx="41" cy="24"/>
              </a:xfrm>
              <a:custGeom>
                <a:avLst/>
                <a:gdLst>
                  <a:gd name="T0" fmla="*/ 1 w 82"/>
                  <a:gd name="T1" fmla="*/ 1 h 47"/>
                  <a:gd name="T2" fmla="*/ 0 w 82"/>
                  <a:gd name="T3" fmla="*/ 0 h 47"/>
                  <a:gd name="T4" fmla="*/ 0 w 82"/>
                  <a:gd name="T5" fmla="*/ 1 h 47"/>
                  <a:gd name="T6" fmla="*/ 1 w 82"/>
                  <a:gd name="T7" fmla="*/ 1 h 47"/>
                  <a:gd name="T8" fmla="*/ 0 60000 65536"/>
                  <a:gd name="T9" fmla="*/ 0 60000 65536"/>
                  <a:gd name="T10" fmla="*/ 0 60000 65536"/>
                  <a:gd name="T11" fmla="*/ 0 60000 65536"/>
                  <a:gd name="T12" fmla="*/ 0 w 82"/>
                  <a:gd name="T13" fmla="*/ 0 h 47"/>
                  <a:gd name="T14" fmla="*/ 82 w 82"/>
                  <a:gd name="T15" fmla="*/ 47 h 47"/>
                </a:gdLst>
                <a:ahLst/>
                <a:cxnLst>
                  <a:cxn ang="T8">
                    <a:pos x="T0" y="T1"/>
                  </a:cxn>
                  <a:cxn ang="T9">
                    <a:pos x="T2" y="T3"/>
                  </a:cxn>
                  <a:cxn ang="T10">
                    <a:pos x="T4" y="T5"/>
                  </a:cxn>
                  <a:cxn ang="T11">
                    <a:pos x="T6" y="T7"/>
                  </a:cxn>
                </a:cxnLst>
                <a:rect l="T12" t="T13" r="T14" b="T15"/>
                <a:pathLst>
                  <a:path w="82" h="47">
                    <a:moveTo>
                      <a:pt x="82" y="23"/>
                    </a:moveTo>
                    <a:lnTo>
                      <a:pt x="0" y="0"/>
                    </a:lnTo>
                    <a:lnTo>
                      <a:pt x="0" y="47"/>
                    </a:lnTo>
                    <a:lnTo>
                      <a:pt x="82" y="23"/>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7091" name="Freeform 215"/>
              <p:cNvSpPr>
                <a:spLocks/>
              </p:cNvSpPr>
              <p:nvPr/>
            </p:nvSpPr>
            <p:spPr bwMode="auto">
              <a:xfrm>
                <a:off x="2381" y="2526"/>
                <a:ext cx="41" cy="24"/>
              </a:xfrm>
              <a:custGeom>
                <a:avLst/>
                <a:gdLst>
                  <a:gd name="T0" fmla="*/ 1 w 82"/>
                  <a:gd name="T1" fmla="*/ 1 h 47"/>
                  <a:gd name="T2" fmla="*/ 0 w 82"/>
                  <a:gd name="T3" fmla="*/ 0 h 47"/>
                  <a:gd name="T4" fmla="*/ 0 w 82"/>
                  <a:gd name="T5" fmla="*/ 1 h 47"/>
                  <a:gd name="T6" fmla="*/ 1 w 82"/>
                  <a:gd name="T7" fmla="*/ 1 h 47"/>
                  <a:gd name="T8" fmla="*/ 0 60000 65536"/>
                  <a:gd name="T9" fmla="*/ 0 60000 65536"/>
                  <a:gd name="T10" fmla="*/ 0 60000 65536"/>
                  <a:gd name="T11" fmla="*/ 0 60000 65536"/>
                  <a:gd name="T12" fmla="*/ 0 w 82"/>
                  <a:gd name="T13" fmla="*/ 0 h 47"/>
                  <a:gd name="T14" fmla="*/ 82 w 82"/>
                  <a:gd name="T15" fmla="*/ 47 h 47"/>
                </a:gdLst>
                <a:ahLst/>
                <a:cxnLst>
                  <a:cxn ang="T8">
                    <a:pos x="T0" y="T1"/>
                  </a:cxn>
                  <a:cxn ang="T9">
                    <a:pos x="T2" y="T3"/>
                  </a:cxn>
                  <a:cxn ang="T10">
                    <a:pos x="T4" y="T5"/>
                  </a:cxn>
                  <a:cxn ang="T11">
                    <a:pos x="T6" y="T7"/>
                  </a:cxn>
                </a:cxnLst>
                <a:rect l="T12" t="T13" r="T14" b="T15"/>
                <a:pathLst>
                  <a:path w="82" h="47">
                    <a:moveTo>
                      <a:pt x="82" y="23"/>
                    </a:moveTo>
                    <a:lnTo>
                      <a:pt x="0" y="0"/>
                    </a:lnTo>
                    <a:lnTo>
                      <a:pt x="0" y="47"/>
                    </a:lnTo>
                    <a:lnTo>
                      <a:pt x="82" y="23"/>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092" name="Freeform 216"/>
              <p:cNvSpPr>
                <a:spLocks/>
              </p:cNvSpPr>
              <p:nvPr/>
            </p:nvSpPr>
            <p:spPr bwMode="auto">
              <a:xfrm>
                <a:off x="2372" y="2554"/>
                <a:ext cx="40" cy="24"/>
              </a:xfrm>
              <a:custGeom>
                <a:avLst/>
                <a:gdLst>
                  <a:gd name="T0" fmla="*/ 0 w 82"/>
                  <a:gd name="T1" fmla="*/ 1 h 47"/>
                  <a:gd name="T2" fmla="*/ 0 w 82"/>
                  <a:gd name="T3" fmla="*/ 1 h 47"/>
                  <a:gd name="T4" fmla="*/ 0 w 82"/>
                  <a:gd name="T5" fmla="*/ 0 h 47"/>
                  <a:gd name="T6" fmla="*/ 0 w 82"/>
                  <a:gd name="T7" fmla="*/ 1 h 47"/>
                  <a:gd name="T8" fmla="*/ 0 60000 65536"/>
                  <a:gd name="T9" fmla="*/ 0 60000 65536"/>
                  <a:gd name="T10" fmla="*/ 0 60000 65536"/>
                  <a:gd name="T11" fmla="*/ 0 60000 65536"/>
                  <a:gd name="T12" fmla="*/ 0 w 82"/>
                  <a:gd name="T13" fmla="*/ 0 h 47"/>
                  <a:gd name="T14" fmla="*/ 82 w 82"/>
                  <a:gd name="T15" fmla="*/ 47 h 47"/>
                </a:gdLst>
                <a:ahLst/>
                <a:cxnLst>
                  <a:cxn ang="T8">
                    <a:pos x="T0" y="T1"/>
                  </a:cxn>
                  <a:cxn ang="T9">
                    <a:pos x="T2" y="T3"/>
                  </a:cxn>
                  <a:cxn ang="T10">
                    <a:pos x="T4" y="T5"/>
                  </a:cxn>
                  <a:cxn ang="T11">
                    <a:pos x="T6" y="T7"/>
                  </a:cxn>
                </a:cxnLst>
                <a:rect l="T12" t="T13" r="T14" b="T15"/>
                <a:pathLst>
                  <a:path w="82" h="47">
                    <a:moveTo>
                      <a:pt x="0" y="23"/>
                    </a:moveTo>
                    <a:lnTo>
                      <a:pt x="82" y="47"/>
                    </a:lnTo>
                    <a:lnTo>
                      <a:pt x="82" y="0"/>
                    </a:lnTo>
                    <a:lnTo>
                      <a:pt x="0" y="23"/>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7093" name="Freeform 217"/>
              <p:cNvSpPr>
                <a:spLocks/>
              </p:cNvSpPr>
              <p:nvPr/>
            </p:nvSpPr>
            <p:spPr bwMode="auto">
              <a:xfrm>
                <a:off x="2372" y="2554"/>
                <a:ext cx="40" cy="24"/>
              </a:xfrm>
              <a:custGeom>
                <a:avLst/>
                <a:gdLst>
                  <a:gd name="T0" fmla="*/ 0 w 82"/>
                  <a:gd name="T1" fmla="*/ 1 h 47"/>
                  <a:gd name="T2" fmla="*/ 0 w 82"/>
                  <a:gd name="T3" fmla="*/ 1 h 47"/>
                  <a:gd name="T4" fmla="*/ 0 w 82"/>
                  <a:gd name="T5" fmla="*/ 0 h 47"/>
                  <a:gd name="T6" fmla="*/ 0 w 82"/>
                  <a:gd name="T7" fmla="*/ 1 h 47"/>
                  <a:gd name="T8" fmla="*/ 0 60000 65536"/>
                  <a:gd name="T9" fmla="*/ 0 60000 65536"/>
                  <a:gd name="T10" fmla="*/ 0 60000 65536"/>
                  <a:gd name="T11" fmla="*/ 0 60000 65536"/>
                  <a:gd name="T12" fmla="*/ 0 w 82"/>
                  <a:gd name="T13" fmla="*/ 0 h 47"/>
                  <a:gd name="T14" fmla="*/ 82 w 82"/>
                  <a:gd name="T15" fmla="*/ 47 h 47"/>
                </a:gdLst>
                <a:ahLst/>
                <a:cxnLst>
                  <a:cxn ang="T8">
                    <a:pos x="T0" y="T1"/>
                  </a:cxn>
                  <a:cxn ang="T9">
                    <a:pos x="T2" y="T3"/>
                  </a:cxn>
                  <a:cxn ang="T10">
                    <a:pos x="T4" y="T5"/>
                  </a:cxn>
                  <a:cxn ang="T11">
                    <a:pos x="T6" y="T7"/>
                  </a:cxn>
                </a:cxnLst>
                <a:rect l="T12" t="T13" r="T14" b="T15"/>
                <a:pathLst>
                  <a:path w="82" h="47">
                    <a:moveTo>
                      <a:pt x="0" y="23"/>
                    </a:moveTo>
                    <a:lnTo>
                      <a:pt x="82" y="47"/>
                    </a:lnTo>
                    <a:lnTo>
                      <a:pt x="82" y="0"/>
                    </a:lnTo>
                    <a:lnTo>
                      <a:pt x="0" y="23"/>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094" name="Rectangle 218"/>
              <p:cNvSpPr>
                <a:spLocks noChangeArrowheads="1"/>
              </p:cNvSpPr>
              <p:nvPr/>
            </p:nvSpPr>
            <p:spPr bwMode="auto">
              <a:xfrm>
                <a:off x="1664" y="2497"/>
                <a:ext cx="610" cy="96"/>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095" name="Rectangle 219"/>
              <p:cNvSpPr>
                <a:spLocks noChangeArrowheads="1"/>
              </p:cNvSpPr>
              <p:nvPr/>
            </p:nvSpPr>
            <p:spPr bwMode="auto">
              <a:xfrm>
                <a:off x="1664" y="2497"/>
                <a:ext cx="610" cy="9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96" name="Rectangle 220"/>
              <p:cNvSpPr>
                <a:spLocks noChangeArrowheads="1"/>
              </p:cNvSpPr>
              <p:nvPr/>
            </p:nvSpPr>
            <p:spPr bwMode="auto">
              <a:xfrm>
                <a:off x="1147" y="2520"/>
                <a:ext cx="231"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b="1">
                    <a:solidFill>
                      <a:srgbClr val="595959"/>
                    </a:solidFill>
                  </a:rPr>
                  <a:t>Varme</a:t>
                </a:r>
                <a:endParaRPr lang="nb-NO"/>
              </a:p>
            </p:txBody>
          </p:sp>
          <p:sp>
            <p:nvSpPr>
              <p:cNvPr id="37097" name="Rectangle 221"/>
              <p:cNvSpPr>
                <a:spLocks noChangeArrowheads="1"/>
              </p:cNvSpPr>
              <p:nvPr/>
            </p:nvSpPr>
            <p:spPr bwMode="auto">
              <a:xfrm>
                <a:off x="1325" y="2520"/>
                <a:ext cx="5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b="1">
                    <a:solidFill>
                      <a:srgbClr val="595959"/>
                    </a:solidFill>
                  </a:rPr>
                  <a:t>-</a:t>
                </a:r>
                <a:endParaRPr lang="nb-NO"/>
              </a:p>
            </p:txBody>
          </p:sp>
          <p:sp>
            <p:nvSpPr>
              <p:cNvPr id="37098" name="Rectangle 222"/>
              <p:cNvSpPr>
                <a:spLocks noChangeArrowheads="1"/>
              </p:cNvSpPr>
              <p:nvPr/>
            </p:nvSpPr>
            <p:spPr bwMode="auto">
              <a:xfrm>
                <a:off x="1344" y="2520"/>
                <a:ext cx="24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b="1">
                    <a:solidFill>
                      <a:srgbClr val="595959"/>
                    </a:solidFill>
                  </a:rPr>
                  <a:t>pumpe</a:t>
                </a:r>
                <a:endParaRPr lang="nb-NO"/>
              </a:p>
            </p:txBody>
          </p:sp>
          <p:sp>
            <p:nvSpPr>
              <p:cNvPr id="37099" name="Rectangle 223"/>
              <p:cNvSpPr>
                <a:spLocks noChangeArrowheads="1"/>
              </p:cNvSpPr>
              <p:nvPr/>
            </p:nvSpPr>
            <p:spPr bwMode="auto">
              <a:xfrm>
                <a:off x="944" y="2521"/>
                <a:ext cx="221"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1100" b="1">
                    <a:solidFill>
                      <a:srgbClr val="595959"/>
                    </a:solidFill>
                  </a:rPr>
                  <a:t>2    </a:t>
                </a:r>
                <a:endParaRPr lang="nb-NO"/>
              </a:p>
            </p:txBody>
          </p:sp>
          <p:sp>
            <p:nvSpPr>
              <p:cNvPr id="37100" name="Line 224"/>
              <p:cNvSpPr>
                <a:spLocks noChangeShapeType="1"/>
              </p:cNvSpPr>
              <p:nvPr/>
            </p:nvSpPr>
            <p:spPr bwMode="auto">
              <a:xfrm flipH="1">
                <a:off x="2274" y="2541"/>
                <a:ext cx="400" cy="0"/>
              </a:xfrm>
              <a:prstGeom prst="line">
                <a:avLst/>
              </a:prstGeom>
              <a:noFill/>
              <a:ln w="23813">
                <a:solidFill>
                  <a:srgbClr val="8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101" name="Line 225"/>
              <p:cNvSpPr>
                <a:spLocks noChangeShapeType="1"/>
              </p:cNvSpPr>
              <p:nvPr/>
            </p:nvSpPr>
            <p:spPr bwMode="auto">
              <a:xfrm flipH="1">
                <a:off x="2279" y="2565"/>
                <a:ext cx="400" cy="0"/>
              </a:xfrm>
              <a:prstGeom prst="line">
                <a:avLst/>
              </a:prstGeom>
              <a:noFill/>
              <a:ln w="23813">
                <a:solidFill>
                  <a:srgbClr val="8000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102" name="Freeform 226"/>
              <p:cNvSpPr>
                <a:spLocks/>
              </p:cNvSpPr>
              <p:nvPr/>
            </p:nvSpPr>
            <p:spPr bwMode="auto">
              <a:xfrm>
                <a:off x="2381" y="2526"/>
                <a:ext cx="41" cy="24"/>
              </a:xfrm>
              <a:custGeom>
                <a:avLst/>
                <a:gdLst>
                  <a:gd name="T0" fmla="*/ 1 w 82"/>
                  <a:gd name="T1" fmla="*/ 1 h 47"/>
                  <a:gd name="T2" fmla="*/ 0 w 82"/>
                  <a:gd name="T3" fmla="*/ 0 h 47"/>
                  <a:gd name="T4" fmla="*/ 0 w 82"/>
                  <a:gd name="T5" fmla="*/ 1 h 47"/>
                  <a:gd name="T6" fmla="*/ 1 w 82"/>
                  <a:gd name="T7" fmla="*/ 1 h 47"/>
                  <a:gd name="T8" fmla="*/ 0 60000 65536"/>
                  <a:gd name="T9" fmla="*/ 0 60000 65536"/>
                  <a:gd name="T10" fmla="*/ 0 60000 65536"/>
                  <a:gd name="T11" fmla="*/ 0 60000 65536"/>
                  <a:gd name="T12" fmla="*/ 0 w 82"/>
                  <a:gd name="T13" fmla="*/ 0 h 47"/>
                  <a:gd name="T14" fmla="*/ 82 w 82"/>
                  <a:gd name="T15" fmla="*/ 47 h 47"/>
                </a:gdLst>
                <a:ahLst/>
                <a:cxnLst>
                  <a:cxn ang="T8">
                    <a:pos x="T0" y="T1"/>
                  </a:cxn>
                  <a:cxn ang="T9">
                    <a:pos x="T2" y="T3"/>
                  </a:cxn>
                  <a:cxn ang="T10">
                    <a:pos x="T4" y="T5"/>
                  </a:cxn>
                  <a:cxn ang="T11">
                    <a:pos x="T6" y="T7"/>
                  </a:cxn>
                </a:cxnLst>
                <a:rect l="T12" t="T13" r="T14" b="T15"/>
                <a:pathLst>
                  <a:path w="82" h="47">
                    <a:moveTo>
                      <a:pt x="82" y="23"/>
                    </a:moveTo>
                    <a:lnTo>
                      <a:pt x="0" y="0"/>
                    </a:lnTo>
                    <a:lnTo>
                      <a:pt x="0" y="47"/>
                    </a:lnTo>
                    <a:lnTo>
                      <a:pt x="82" y="23"/>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7103" name="Freeform 227"/>
              <p:cNvSpPr>
                <a:spLocks/>
              </p:cNvSpPr>
              <p:nvPr/>
            </p:nvSpPr>
            <p:spPr bwMode="auto">
              <a:xfrm>
                <a:off x="2381" y="2526"/>
                <a:ext cx="41" cy="24"/>
              </a:xfrm>
              <a:custGeom>
                <a:avLst/>
                <a:gdLst>
                  <a:gd name="T0" fmla="*/ 1 w 82"/>
                  <a:gd name="T1" fmla="*/ 1 h 47"/>
                  <a:gd name="T2" fmla="*/ 0 w 82"/>
                  <a:gd name="T3" fmla="*/ 0 h 47"/>
                  <a:gd name="T4" fmla="*/ 0 w 82"/>
                  <a:gd name="T5" fmla="*/ 1 h 47"/>
                  <a:gd name="T6" fmla="*/ 1 w 82"/>
                  <a:gd name="T7" fmla="*/ 1 h 47"/>
                  <a:gd name="T8" fmla="*/ 0 60000 65536"/>
                  <a:gd name="T9" fmla="*/ 0 60000 65536"/>
                  <a:gd name="T10" fmla="*/ 0 60000 65536"/>
                  <a:gd name="T11" fmla="*/ 0 60000 65536"/>
                  <a:gd name="T12" fmla="*/ 0 w 82"/>
                  <a:gd name="T13" fmla="*/ 0 h 47"/>
                  <a:gd name="T14" fmla="*/ 82 w 82"/>
                  <a:gd name="T15" fmla="*/ 47 h 47"/>
                </a:gdLst>
                <a:ahLst/>
                <a:cxnLst>
                  <a:cxn ang="T8">
                    <a:pos x="T0" y="T1"/>
                  </a:cxn>
                  <a:cxn ang="T9">
                    <a:pos x="T2" y="T3"/>
                  </a:cxn>
                  <a:cxn ang="T10">
                    <a:pos x="T4" y="T5"/>
                  </a:cxn>
                  <a:cxn ang="T11">
                    <a:pos x="T6" y="T7"/>
                  </a:cxn>
                </a:cxnLst>
                <a:rect l="T12" t="T13" r="T14" b="T15"/>
                <a:pathLst>
                  <a:path w="82" h="47">
                    <a:moveTo>
                      <a:pt x="82" y="23"/>
                    </a:moveTo>
                    <a:lnTo>
                      <a:pt x="0" y="0"/>
                    </a:lnTo>
                    <a:lnTo>
                      <a:pt x="0" y="47"/>
                    </a:lnTo>
                    <a:lnTo>
                      <a:pt x="82" y="23"/>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104" name="Freeform 228"/>
              <p:cNvSpPr>
                <a:spLocks/>
              </p:cNvSpPr>
              <p:nvPr/>
            </p:nvSpPr>
            <p:spPr bwMode="auto">
              <a:xfrm>
                <a:off x="2372" y="2554"/>
                <a:ext cx="40" cy="24"/>
              </a:xfrm>
              <a:custGeom>
                <a:avLst/>
                <a:gdLst>
                  <a:gd name="T0" fmla="*/ 0 w 82"/>
                  <a:gd name="T1" fmla="*/ 1 h 47"/>
                  <a:gd name="T2" fmla="*/ 0 w 82"/>
                  <a:gd name="T3" fmla="*/ 1 h 47"/>
                  <a:gd name="T4" fmla="*/ 0 w 82"/>
                  <a:gd name="T5" fmla="*/ 0 h 47"/>
                  <a:gd name="T6" fmla="*/ 0 w 82"/>
                  <a:gd name="T7" fmla="*/ 1 h 47"/>
                  <a:gd name="T8" fmla="*/ 0 60000 65536"/>
                  <a:gd name="T9" fmla="*/ 0 60000 65536"/>
                  <a:gd name="T10" fmla="*/ 0 60000 65536"/>
                  <a:gd name="T11" fmla="*/ 0 60000 65536"/>
                  <a:gd name="T12" fmla="*/ 0 w 82"/>
                  <a:gd name="T13" fmla="*/ 0 h 47"/>
                  <a:gd name="T14" fmla="*/ 82 w 82"/>
                  <a:gd name="T15" fmla="*/ 47 h 47"/>
                </a:gdLst>
                <a:ahLst/>
                <a:cxnLst>
                  <a:cxn ang="T8">
                    <a:pos x="T0" y="T1"/>
                  </a:cxn>
                  <a:cxn ang="T9">
                    <a:pos x="T2" y="T3"/>
                  </a:cxn>
                  <a:cxn ang="T10">
                    <a:pos x="T4" y="T5"/>
                  </a:cxn>
                  <a:cxn ang="T11">
                    <a:pos x="T6" y="T7"/>
                  </a:cxn>
                </a:cxnLst>
                <a:rect l="T12" t="T13" r="T14" b="T15"/>
                <a:pathLst>
                  <a:path w="82" h="47">
                    <a:moveTo>
                      <a:pt x="0" y="23"/>
                    </a:moveTo>
                    <a:lnTo>
                      <a:pt x="82" y="47"/>
                    </a:lnTo>
                    <a:lnTo>
                      <a:pt x="82" y="0"/>
                    </a:lnTo>
                    <a:lnTo>
                      <a:pt x="0" y="23"/>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7105" name="Freeform 229"/>
              <p:cNvSpPr>
                <a:spLocks/>
              </p:cNvSpPr>
              <p:nvPr/>
            </p:nvSpPr>
            <p:spPr bwMode="auto">
              <a:xfrm>
                <a:off x="2372" y="2554"/>
                <a:ext cx="40" cy="24"/>
              </a:xfrm>
              <a:custGeom>
                <a:avLst/>
                <a:gdLst>
                  <a:gd name="T0" fmla="*/ 0 w 82"/>
                  <a:gd name="T1" fmla="*/ 1 h 47"/>
                  <a:gd name="T2" fmla="*/ 0 w 82"/>
                  <a:gd name="T3" fmla="*/ 1 h 47"/>
                  <a:gd name="T4" fmla="*/ 0 w 82"/>
                  <a:gd name="T5" fmla="*/ 0 h 47"/>
                  <a:gd name="T6" fmla="*/ 0 w 82"/>
                  <a:gd name="T7" fmla="*/ 1 h 47"/>
                  <a:gd name="T8" fmla="*/ 0 60000 65536"/>
                  <a:gd name="T9" fmla="*/ 0 60000 65536"/>
                  <a:gd name="T10" fmla="*/ 0 60000 65536"/>
                  <a:gd name="T11" fmla="*/ 0 60000 65536"/>
                  <a:gd name="T12" fmla="*/ 0 w 82"/>
                  <a:gd name="T13" fmla="*/ 0 h 47"/>
                  <a:gd name="T14" fmla="*/ 82 w 82"/>
                  <a:gd name="T15" fmla="*/ 47 h 47"/>
                </a:gdLst>
                <a:ahLst/>
                <a:cxnLst>
                  <a:cxn ang="T8">
                    <a:pos x="T0" y="T1"/>
                  </a:cxn>
                  <a:cxn ang="T9">
                    <a:pos x="T2" y="T3"/>
                  </a:cxn>
                  <a:cxn ang="T10">
                    <a:pos x="T4" y="T5"/>
                  </a:cxn>
                  <a:cxn ang="T11">
                    <a:pos x="T6" y="T7"/>
                  </a:cxn>
                </a:cxnLst>
                <a:rect l="T12" t="T13" r="T14" b="T15"/>
                <a:pathLst>
                  <a:path w="82" h="47">
                    <a:moveTo>
                      <a:pt x="0" y="23"/>
                    </a:moveTo>
                    <a:lnTo>
                      <a:pt x="82" y="47"/>
                    </a:lnTo>
                    <a:lnTo>
                      <a:pt x="82" y="0"/>
                    </a:lnTo>
                    <a:lnTo>
                      <a:pt x="0" y="23"/>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106" name="Rectangle 230"/>
              <p:cNvSpPr>
                <a:spLocks noChangeArrowheads="1"/>
              </p:cNvSpPr>
              <p:nvPr/>
            </p:nvSpPr>
            <p:spPr bwMode="auto">
              <a:xfrm>
                <a:off x="2835" y="2020"/>
                <a:ext cx="476"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b="1">
                    <a:solidFill>
                      <a:srgbClr val="595959"/>
                    </a:solidFill>
                  </a:rPr>
                  <a:t>Teknisk rom</a:t>
                </a:r>
                <a:endParaRPr lang="nb-NO"/>
              </a:p>
            </p:txBody>
          </p:sp>
          <p:sp>
            <p:nvSpPr>
              <p:cNvPr id="37107" name="Rectangle 231"/>
              <p:cNvSpPr>
                <a:spLocks noChangeArrowheads="1"/>
              </p:cNvSpPr>
              <p:nvPr/>
            </p:nvSpPr>
            <p:spPr bwMode="auto">
              <a:xfrm>
                <a:off x="2473" y="2134"/>
                <a:ext cx="1139" cy="1029"/>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7108" name="Picture 2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8" y="1257"/>
                <a:ext cx="120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109" name="Rectangle 233"/>
              <p:cNvSpPr>
                <a:spLocks noChangeArrowheads="1"/>
              </p:cNvSpPr>
              <p:nvPr/>
            </p:nvSpPr>
            <p:spPr bwMode="auto">
              <a:xfrm>
                <a:off x="2473" y="2134"/>
                <a:ext cx="1139" cy="1029"/>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110" name="Rectangle 234"/>
              <p:cNvSpPr>
                <a:spLocks noChangeArrowheads="1"/>
              </p:cNvSpPr>
              <p:nvPr/>
            </p:nvSpPr>
            <p:spPr bwMode="auto">
              <a:xfrm>
                <a:off x="2473" y="2134"/>
                <a:ext cx="1139" cy="1029"/>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11" name="Rectangle 235"/>
              <p:cNvSpPr>
                <a:spLocks noChangeArrowheads="1"/>
              </p:cNvSpPr>
              <p:nvPr/>
            </p:nvSpPr>
            <p:spPr bwMode="auto">
              <a:xfrm>
                <a:off x="2677" y="2249"/>
                <a:ext cx="365" cy="80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112" name="Rectangle 236"/>
              <p:cNvSpPr>
                <a:spLocks noChangeArrowheads="1"/>
              </p:cNvSpPr>
              <p:nvPr/>
            </p:nvSpPr>
            <p:spPr bwMode="auto">
              <a:xfrm>
                <a:off x="2677" y="2249"/>
                <a:ext cx="365" cy="800"/>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13" name="Rectangle 237"/>
              <p:cNvSpPr>
                <a:spLocks noChangeArrowheads="1"/>
              </p:cNvSpPr>
              <p:nvPr/>
            </p:nvSpPr>
            <p:spPr bwMode="auto">
              <a:xfrm>
                <a:off x="2727" y="2520"/>
                <a:ext cx="289"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700" b="1">
                    <a:solidFill>
                      <a:srgbClr val="595959"/>
                    </a:solidFill>
                  </a:rPr>
                  <a:t>Styrings</a:t>
                </a:r>
                <a:endParaRPr lang="nb-NO"/>
              </a:p>
            </p:txBody>
          </p:sp>
          <p:sp>
            <p:nvSpPr>
              <p:cNvPr id="37114" name="Rectangle 238"/>
              <p:cNvSpPr>
                <a:spLocks noChangeArrowheads="1"/>
              </p:cNvSpPr>
              <p:nvPr/>
            </p:nvSpPr>
            <p:spPr bwMode="auto">
              <a:xfrm>
                <a:off x="2988" y="2520"/>
                <a:ext cx="5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700" b="1">
                    <a:solidFill>
                      <a:srgbClr val="595959"/>
                    </a:solidFill>
                  </a:rPr>
                  <a:t>-</a:t>
                </a:r>
                <a:endParaRPr lang="nb-NO"/>
              </a:p>
            </p:txBody>
          </p:sp>
          <p:sp>
            <p:nvSpPr>
              <p:cNvPr id="37115" name="Rectangle 239"/>
              <p:cNvSpPr>
                <a:spLocks noChangeArrowheads="1"/>
              </p:cNvSpPr>
              <p:nvPr/>
            </p:nvSpPr>
            <p:spPr bwMode="auto">
              <a:xfrm>
                <a:off x="2781" y="2586"/>
                <a:ext cx="20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700" b="1">
                    <a:solidFill>
                      <a:srgbClr val="595959"/>
                    </a:solidFill>
                  </a:rPr>
                  <a:t>enhet</a:t>
                </a:r>
                <a:endParaRPr lang="nb-NO"/>
              </a:p>
            </p:txBody>
          </p:sp>
          <p:sp>
            <p:nvSpPr>
              <p:cNvPr id="37116" name="Freeform 240"/>
              <p:cNvSpPr>
                <a:spLocks/>
              </p:cNvSpPr>
              <p:nvPr/>
            </p:nvSpPr>
            <p:spPr bwMode="auto">
              <a:xfrm>
                <a:off x="3246" y="2858"/>
                <a:ext cx="244" cy="229"/>
              </a:xfrm>
              <a:custGeom>
                <a:avLst/>
                <a:gdLst>
                  <a:gd name="T0" fmla="*/ 1 w 488"/>
                  <a:gd name="T1" fmla="*/ 1 h 457"/>
                  <a:gd name="T2" fmla="*/ 1 w 488"/>
                  <a:gd name="T3" fmla="*/ 1 h 457"/>
                  <a:gd name="T4" fmla="*/ 1 w 488"/>
                  <a:gd name="T5" fmla="*/ 1 h 457"/>
                  <a:gd name="T6" fmla="*/ 1 w 488"/>
                  <a:gd name="T7" fmla="*/ 1 h 457"/>
                  <a:gd name="T8" fmla="*/ 1 w 488"/>
                  <a:gd name="T9" fmla="*/ 1 h 457"/>
                  <a:gd name="T10" fmla="*/ 1 w 488"/>
                  <a:gd name="T11" fmla="*/ 1 h 457"/>
                  <a:gd name="T12" fmla="*/ 1 w 488"/>
                  <a:gd name="T13" fmla="*/ 1 h 457"/>
                  <a:gd name="T14" fmla="*/ 1 w 488"/>
                  <a:gd name="T15" fmla="*/ 1 h 457"/>
                  <a:gd name="T16" fmla="*/ 1 w 488"/>
                  <a:gd name="T17" fmla="*/ 1 h 457"/>
                  <a:gd name="T18" fmla="*/ 1 w 488"/>
                  <a:gd name="T19" fmla="*/ 1 h 457"/>
                  <a:gd name="T20" fmla="*/ 1 w 488"/>
                  <a:gd name="T21" fmla="*/ 1 h 457"/>
                  <a:gd name="T22" fmla="*/ 1 w 488"/>
                  <a:gd name="T23" fmla="*/ 1 h 457"/>
                  <a:gd name="T24" fmla="*/ 1 w 488"/>
                  <a:gd name="T25" fmla="*/ 1 h 457"/>
                  <a:gd name="T26" fmla="*/ 1 w 488"/>
                  <a:gd name="T27" fmla="*/ 1 h 457"/>
                  <a:gd name="T28" fmla="*/ 0 w 488"/>
                  <a:gd name="T29" fmla="*/ 1 h 457"/>
                  <a:gd name="T30" fmla="*/ 0 w 488"/>
                  <a:gd name="T31" fmla="*/ 1 h 457"/>
                  <a:gd name="T32" fmla="*/ 0 w 488"/>
                  <a:gd name="T33" fmla="*/ 1 h 457"/>
                  <a:gd name="T34" fmla="*/ 1 w 488"/>
                  <a:gd name="T35" fmla="*/ 1 h 457"/>
                  <a:gd name="T36" fmla="*/ 1 w 488"/>
                  <a:gd name="T37" fmla="*/ 1 h 457"/>
                  <a:gd name="T38" fmla="*/ 1 w 488"/>
                  <a:gd name="T39" fmla="*/ 1 h 457"/>
                  <a:gd name="T40" fmla="*/ 1 w 488"/>
                  <a:gd name="T41" fmla="*/ 1 h 457"/>
                  <a:gd name="T42" fmla="*/ 1 w 488"/>
                  <a:gd name="T43" fmla="*/ 1 h 457"/>
                  <a:gd name="T44" fmla="*/ 1 w 488"/>
                  <a:gd name="T45" fmla="*/ 1 h 457"/>
                  <a:gd name="T46" fmla="*/ 1 w 488"/>
                  <a:gd name="T47" fmla="*/ 1 h 457"/>
                  <a:gd name="T48" fmla="*/ 1 w 488"/>
                  <a:gd name="T49" fmla="*/ 1 h 457"/>
                  <a:gd name="T50" fmla="*/ 1 w 488"/>
                  <a:gd name="T51" fmla="*/ 1 h 457"/>
                  <a:gd name="T52" fmla="*/ 1 w 488"/>
                  <a:gd name="T53" fmla="*/ 1 h 457"/>
                  <a:gd name="T54" fmla="*/ 1 w 488"/>
                  <a:gd name="T55" fmla="*/ 1 h 457"/>
                  <a:gd name="T56" fmla="*/ 1 w 488"/>
                  <a:gd name="T57" fmla="*/ 1 h 457"/>
                  <a:gd name="T58" fmla="*/ 1 w 488"/>
                  <a:gd name="T59" fmla="*/ 1 h 457"/>
                  <a:gd name="T60" fmla="*/ 1 w 488"/>
                  <a:gd name="T61" fmla="*/ 1 h 457"/>
                  <a:gd name="T62" fmla="*/ 1 w 488"/>
                  <a:gd name="T63" fmla="*/ 1 h 457"/>
                  <a:gd name="T64" fmla="*/ 1 w 488"/>
                  <a:gd name="T65" fmla="*/ 1 h 457"/>
                  <a:gd name="T66" fmla="*/ 1 w 488"/>
                  <a:gd name="T67" fmla="*/ 1 h 457"/>
                  <a:gd name="T68" fmla="*/ 1 w 488"/>
                  <a:gd name="T69" fmla="*/ 1 h 457"/>
                  <a:gd name="T70" fmla="*/ 1 w 488"/>
                  <a:gd name="T71" fmla="*/ 1 h 457"/>
                  <a:gd name="T72" fmla="*/ 1 w 488"/>
                  <a:gd name="T73" fmla="*/ 1 h 457"/>
                  <a:gd name="T74" fmla="*/ 1 w 488"/>
                  <a:gd name="T75" fmla="*/ 1 h 457"/>
                  <a:gd name="T76" fmla="*/ 1 w 488"/>
                  <a:gd name="T77" fmla="*/ 1 h 457"/>
                  <a:gd name="T78" fmla="*/ 1 w 488"/>
                  <a:gd name="T79" fmla="*/ 1 h 457"/>
                  <a:gd name="T80" fmla="*/ 1 w 488"/>
                  <a:gd name="T81" fmla="*/ 1 h 457"/>
                  <a:gd name="T82" fmla="*/ 1 w 488"/>
                  <a:gd name="T83" fmla="*/ 1 h 457"/>
                  <a:gd name="T84" fmla="*/ 1 w 488"/>
                  <a:gd name="T85" fmla="*/ 1 h 457"/>
                  <a:gd name="T86" fmla="*/ 1 w 488"/>
                  <a:gd name="T87" fmla="*/ 1 h 457"/>
                  <a:gd name="T88" fmla="*/ 1 w 488"/>
                  <a:gd name="T89" fmla="*/ 1 h 457"/>
                  <a:gd name="T90" fmla="*/ 1 w 488"/>
                  <a:gd name="T91" fmla="*/ 1 h 457"/>
                  <a:gd name="T92" fmla="*/ 1 w 488"/>
                  <a:gd name="T93" fmla="*/ 1 h 457"/>
                  <a:gd name="T94" fmla="*/ 1 w 488"/>
                  <a:gd name="T95" fmla="*/ 1 h 457"/>
                  <a:gd name="T96" fmla="*/ 1 w 488"/>
                  <a:gd name="T97" fmla="*/ 1 h 457"/>
                  <a:gd name="T98" fmla="*/ 1 w 488"/>
                  <a:gd name="T99" fmla="*/ 1 h 457"/>
                  <a:gd name="T100" fmla="*/ 1 w 488"/>
                  <a:gd name="T101" fmla="*/ 1 h 457"/>
                  <a:gd name="T102" fmla="*/ 1 w 488"/>
                  <a:gd name="T103" fmla="*/ 1 h 457"/>
                  <a:gd name="T104" fmla="*/ 1 w 488"/>
                  <a:gd name="T105" fmla="*/ 1 h 457"/>
                  <a:gd name="T106" fmla="*/ 1 w 488"/>
                  <a:gd name="T107" fmla="*/ 1 h 457"/>
                  <a:gd name="T108" fmla="*/ 1 w 488"/>
                  <a:gd name="T109" fmla="*/ 1 h 457"/>
                  <a:gd name="T110" fmla="*/ 1 w 488"/>
                  <a:gd name="T111" fmla="*/ 1 h 457"/>
                  <a:gd name="T112" fmla="*/ 1 w 488"/>
                  <a:gd name="T113" fmla="*/ 1 h 457"/>
                  <a:gd name="T114" fmla="*/ 1 w 488"/>
                  <a:gd name="T115" fmla="*/ 1 h 457"/>
                  <a:gd name="T116" fmla="*/ 1 w 488"/>
                  <a:gd name="T117" fmla="*/ 1 h 457"/>
                  <a:gd name="T118" fmla="*/ 1 w 488"/>
                  <a:gd name="T119" fmla="*/ 1 h 457"/>
                  <a:gd name="T120" fmla="*/ 1 w 488"/>
                  <a:gd name="T121" fmla="*/ 1 h 457"/>
                  <a:gd name="T122" fmla="*/ 1 w 488"/>
                  <a:gd name="T123" fmla="*/ 1 h 4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8"/>
                  <a:gd name="T187" fmla="*/ 0 h 457"/>
                  <a:gd name="T188" fmla="*/ 488 w 488"/>
                  <a:gd name="T189" fmla="*/ 457 h 4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8" h="457">
                    <a:moveTo>
                      <a:pt x="243" y="0"/>
                    </a:moveTo>
                    <a:lnTo>
                      <a:pt x="231" y="2"/>
                    </a:lnTo>
                    <a:lnTo>
                      <a:pt x="219" y="2"/>
                    </a:lnTo>
                    <a:lnTo>
                      <a:pt x="207" y="3"/>
                    </a:lnTo>
                    <a:lnTo>
                      <a:pt x="195" y="6"/>
                    </a:lnTo>
                    <a:lnTo>
                      <a:pt x="183" y="8"/>
                    </a:lnTo>
                    <a:lnTo>
                      <a:pt x="172" y="11"/>
                    </a:lnTo>
                    <a:lnTo>
                      <a:pt x="160" y="15"/>
                    </a:lnTo>
                    <a:lnTo>
                      <a:pt x="150" y="18"/>
                    </a:lnTo>
                    <a:lnTo>
                      <a:pt x="138" y="24"/>
                    </a:lnTo>
                    <a:lnTo>
                      <a:pt x="127" y="28"/>
                    </a:lnTo>
                    <a:lnTo>
                      <a:pt x="117" y="34"/>
                    </a:lnTo>
                    <a:lnTo>
                      <a:pt x="108" y="40"/>
                    </a:lnTo>
                    <a:lnTo>
                      <a:pt x="98" y="46"/>
                    </a:lnTo>
                    <a:lnTo>
                      <a:pt x="89" y="52"/>
                    </a:lnTo>
                    <a:lnTo>
                      <a:pt x="80" y="60"/>
                    </a:lnTo>
                    <a:lnTo>
                      <a:pt x="72" y="67"/>
                    </a:lnTo>
                    <a:lnTo>
                      <a:pt x="56" y="83"/>
                    </a:lnTo>
                    <a:lnTo>
                      <a:pt x="49" y="92"/>
                    </a:lnTo>
                    <a:lnTo>
                      <a:pt x="42" y="101"/>
                    </a:lnTo>
                    <a:lnTo>
                      <a:pt x="35" y="110"/>
                    </a:lnTo>
                    <a:lnTo>
                      <a:pt x="30" y="120"/>
                    </a:lnTo>
                    <a:lnTo>
                      <a:pt x="25" y="129"/>
                    </a:lnTo>
                    <a:lnTo>
                      <a:pt x="20" y="140"/>
                    </a:lnTo>
                    <a:lnTo>
                      <a:pt x="14" y="150"/>
                    </a:lnTo>
                    <a:lnTo>
                      <a:pt x="11" y="160"/>
                    </a:lnTo>
                    <a:lnTo>
                      <a:pt x="7" y="172"/>
                    </a:lnTo>
                    <a:lnTo>
                      <a:pt x="6" y="183"/>
                    </a:lnTo>
                    <a:lnTo>
                      <a:pt x="2" y="195"/>
                    </a:lnTo>
                    <a:lnTo>
                      <a:pt x="0" y="205"/>
                    </a:lnTo>
                    <a:lnTo>
                      <a:pt x="0" y="217"/>
                    </a:lnTo>
                    <a:lnTo>
                      <a:pt x="0" y="229"/>
                    </a:lnTo>
                    <a:lnTo>
                      <a:pt x="0" y="241"/>
                    </a:lnTo>
                    <a:lnTo>
                      <a:pt x="0" y="252"/>
                    </a:lnTo>
                    <a:lnTo>
                      <a:pt x="2" y="263"/>
                    </a:lnTo>
                    <a:lnTo>
                      <a:pt x="6" y="275"/>
                    </a:lnTo>
                    <a:lnTo>
                      <a:pt x="7" y="285"/>
                    </a:lnTo>
                    <a:lnTo>
                      <a:pt x="11" y="297"/>
                    </a:lnTo>
                    <a:lnTo>
                      <a:pt x="14" y="307"/>
                    </a:lnTo>
                    <a:lnTo>
                      <a:pt x="20" y="318"/>
                    </a:lnTo>
                    <a:lnTo>
                      <a:pt x="25" y="328"/>
                    </a:lnTo>
                    <a:lnTo>
                      <a:pt x="30" y="337"/>
                    </a:lnTo>
                    <a:lnTo>
                      <a:pt x="35" y="348"/>
                    </a:lnTo>
                    <a:lnTo>
                      <a:pt x="42" y="356"/>
                    </a:lnTo>
                    <a:lnTo>
                      <a:pt x="49" y="365"/>
                    </a:lnTo>
                    <a:lnTo>
                      <a:pt x="56" y="374"/>
                    </a:lnTo>
                    <a:lnTo>
                      <a:pt x="72" y="391"/>
                    </a:lnTo>
                    <a:lnTo>
                      <a:pt x="80" y="398"/>
                    </a:lnTo>
                    <a:lnTo>
                      <a:pt x="89" y="405"/>
                    </a:lnTo>
                    <a:lnTo>
                      <a:pt x="98" y="411"/>
                    </a:lnTo>
                    <a:lnTo>
                      <a:pt x="108" y="417"/>
                    </a:lnTo>
                    <a:lnTo>
                      <a:pt x="117" y="423"/>
                    </a:lnTo>
                    <a:lnTo>
                      <a:pt x="127" y="429"/>
                    </a:lnTo>
                    <a:lnTo>
                      <a:pt x="138" y="434"/>
                    </a:lnTo>
                    <a:lnTo>
                      <a:pt x="150" y="440"/>
                    </a:lnTo>
                    <a:lnTo>
                      <a:pt x="160" y="443"/>
                    </a:lnTo>
                    <a:lnTo>
                      <a:pt x="172" y="447"/>
                    </a:lnTo>
                    <a:lnTo>
                      <a:pt x="183" y="450"/>
                    </a:lnTo>
                    <a:lnTo>
                      <a:pt x="195" y="453"/>
                    </a:lnTo>
                    <a:lnTo>
                      <a:pt x="207" y="454"/>
                    </a:lnTo>
                    <a:lnTo>
                      <a:pt x="219" y="456"/>
                    </a:lnTo>
                    <a:lnTo>
                      <a:pt x="231" y="456"/>
                    </a:lnTo>
                    <a:lnTo>
                      <a:pt x="243" y="457"/>
                    </a:lnTo>
                    <a:lnTo>
                      <a:pt x="257" y="456"/>
                    </a:lnTo>
                    <a:lnTo>
                      <a:pt x="269" y="456"/>
                    </a:lnTo>
                    <a:lnTo>
                      <a:pt x="282" y="454"/>
                    </a:lnTo>
                    <a:lnTo>
                      <a:pt x="294" y="453"/>
                    </a:lnTo>
                    <a:lnTo>
                      <a:pt x="306" y="450"/>
                    </a:lnTo>
                    <a:lnTo>
                      <a:pt x="316" y="447"/>
                    </a:lnTo>
                    <a:lnTo>
                      <a:pt x="328" y="443"/>
                    </a:lnTo>
                    <a:lnTo>
                      <a:pt x="339" y="440"/>
                    </a:lnTo>
                    <a:lnTo>
                      <a:pt x="349" y="435"/>
                    </a:lnTo>
                    <a:lnTo>
                      <a:pt x="360" y="429"/>
                    </a:lnTo>
                    <a:lnTo>
                      <a:pt x="370" y="423"/>
                    </a:lnTo>
                    <a:lnTo>
                      <a:pt x="380" y="417"/>
                    </a:lnTo>
                    <a:lnTo>
                      <a:pt x="391" y="411"/>
                    </a:lnTo>
                    <a:lnTo>
                      <a:pt x="400" y="405"/>
                    </a:lnTo>
                    <a:lnTo>
                      <a:pt x="408" y="398"/>
                    </a:lnTo>
                    <a:lnTo>
                      <a:pt x="417" y="391"/>
                    </a:lnTo>
                    <a:lnTo>
                      <a:pt x="433" y="374"/>
                    </a:lnTo>
                    <a:lnTo>
                      <a:pt x="439" y="365"/>
                    </a:lnTo>
                    <a:lnTo>
                      <a:pt x="446" y="356"/>
                    </a:lnTo>
                    <a:lnTo>
                      <a:pt x="453" y="348"/>
                    </a:lnTo>
                    <a:lnTo>
                      <a:pt x="459" y="337"/>
                    </a:lnTo>
                    <a:lnTo>
                      <a:pt x="464" y="328"/>
                    </a:lnTo>
                    <a:lnTo>
                      <a:pt x="469" y="318"/>
                    </a:lnTo>
                    <a:lnTo>
                      <a:pt x="472" y="307"/>
                    </a:lnTo>
                    <a:lnTo>
                      <a:pt x="478" y="297"/>
                    </a:lnTo>
                    <a:lnTo>
                      <a:pt x="481" y="285"/>
                    </a:lnTo>
                    <a:lnTo>
                      <a:pt x="483" y="275"/>
                    </a:lnTo>
                    <a:lnTo>
                      <a:pt x="485" y="263"/>
                    </a:lnTo>
                    <a:lnTo>
                      <a:pt x="486" y="252"/>
                    </a:lnTo>
                    <a:lnTo>
                      <a:pt x="488" y="241"/>
                    </a:lnTo>
                    <a:lnTo>
                      <a:pt x="488" y="229"/>
                    </a:lnTo>
                    <a:lnTo>
                      <a:pt x="488" y="217"/>
                    </a:lnTo>
                    <a:lnTo>
                      <a:pt x="486" y="205"/>
                    </a:lnTo>
                    <a:lnTo>
                      <a:pt x="485" y="195"/>
                    </a:lnTo>
                    <a:lnTo>
                      <a:pt x="483" y="183"/>
                    </a:lnTo>
                    <a:lnTo>
                      <a:pt x="481" y="172"/>
                    </a:lnTo>
                    <a:lnTo>
                      <a:pt x="478" y="160"/>
                    </a:lnTo>
                    <a:lnTo>
                      <a:pt x="472" y="150"/>
                    </a:lnTo>
                    <a:lnTo>
                      <a:pt x="469" y="140"/>
                    </a:lnTo>
                    <a:lnTo>
                      <a:pt x="464" y="129"/>
                    </a:lnTo>
                    <a:lnTo>
                      <a:pt x="459" y="120"/>
                    </a:lnTo>
                    <a:lnTo>
                      <a:pt x="453" y="110"/>
                    </a:lnTo>
                    <a:lnTo>
                      <a:pt x="446" y="101"/>
                    </a:lnTo>
                    <a:lnTo>
                      <a:pt x="439" y="92"/>
                    </a:lnTo>
                    <a:lnTo>
                      <a:pt x="433" y="83"/>
                    </a:lnTo>
                    <a:lnTo>
                      <a:pt x="417" y="67"/>
                    </a:lnTo>
                    <a:lnTo>
                      <a:pt x="408" y="60"/>
                    </a:lnTo>
                    <a:lnTo>
                      <a:pt x="400" y="52"/>
                    </a:lnTo>
                    <a:lnTo>
                      <a:pt x="391" y="46"/>
                    </a:lnTo>
                    <a:lnTo>
                      <a:pt x="380" y="40"/>
                    </a:lnTo>
                    <a:lnTo>
                      <a:pt x="370" y="34"/>
                    </a:lnTo>
                    <a:lnTo>
                      <a:pt x="360" y="28"/>
                    </a:lnTo>
                    <a:lnTo>
                      <a:pt x="349" y="24"/>
                    </a:lnTo>
                    <a:lnTo>
                      <a:pt x="339" y="18"/>
                    </a:lnTo>
                    <a:lnTo>
                      <a:pt x="328" y="15"/>
                    </a:lnTo>
                    <a:lnTo>
                      <a:pt x="316" y="11"/>
                    </a:lnTo>
                    <a:lnTo>
                      <a:pt x="306" y="8"/>
                    </a:lnTo>
                    <a:lnTo>
                      <a:pt x="294" y="6"/>
                    </a:lnTo>
                    <a:lnTo>
                      <a:pt x="282" y="3"/>
                    </a:lnTo>
                    <a:lnTo>
                      <a:pt x="269" y="2"/>
                    </a:lnTo>
                    <a:lnTo>
                      <a:pt x="257" y="2"/>
                    </a:lnTo>
                    <a:lnTo>
                      <a:pt x="243"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7117" name="Freeform 241"/>
              <p:cNvSpPr>
                <a:spLocks/>
              </p:cNvSpPr>
              <p:nvPr/>
            </p:nvSpPr>
            <p:spPr bwMode="auto">
              <a:xfrm>
                <a:off x="3246" y="2858"/>
                <a:ext cx="244" cy="229"/>
              </a:xfrm>
              <a:custGeom>
                <a:avLst/>
                <a:gdLst>
                  <a:gd name="T0" fmla="*/ 1 w 488"/>
                  <a:gd name="T1" fmla="*/ 1 h 457"/>
                  <a:gd name="T2" fmla="*/ 1 w 488"/>
                  <a:gd name="T3" fmla="*/ 1 h 457"/>
                  <a:gd name="T4" fmla="*/ 1 w 488"/>
                  <a:gd name="T5" fmla="*/ 1 h 457"/>
                  <a:gd name="T6" fmla="*/ 1 w 488"/>
                  <a:gd name="T7" fmla="*/ 1 h 457"/>
                  <a:gd name="T8" fmla="*/ 1 w 488"/>
                  <a:gd name="T9" fmla="*/ 1 h 457"/>
                  <a:gd name="T10" fmla="*/ 1 w 488"/>
                  <a:gd name="T11" fmla="*/ 1 h 457"/>
                  <a:gd name="T12" fmla="*/ 1 w 488"/>
                  <a:gd name="T13" fmla="*/ 1 h 457"/>
                  <a:gd name="T14" fmla="*/ 1 w 488"/>
                  <a:gd name="T15" fmla="*/ 1 h 457"/>
                  <a:gd name="T16" fmla="*/ 1 w 488"/>
                  <a:gd name="T17" fmla="*/ 1 h 457"/>
                  <a:gd name="T18" fmla="*/ 1 w 488"/>
                  <a:gd name="T19" fmla="*/ 1 h 457"/>
                  <a:gd name="T20" fmla="*/ 1 w 488"/>
                  <a:gd name="T21" fmla="*/ 1 h 457"/>
                  <a:gd name="T22" fmla="*/ 1 w 488"/>
                  <a:gd name="T23" fmla="*/ 1 h 457"/>
                  <a:gd name="T24" fmla="*/ 1 w 488"/>
                  <a:gd name="T25" fmla="*/ 1 h 457"/>
                  <a:gd name="T26" fmla="*/ 1 w 488"/>
                  <a:gd name="T27" fmla="*/ 1 h 457"/>
                  <a:gd name="T28" fmla="*/ 0 w 488"/>
                  <a:gd name="T29" fmla="*/ 1 h 457"/>
                  <a:gd name="T30" fmla="*/ 0 w 488"/>
                  <a:gd name="T31" fmla="*/ 1 h 457"/>
                  <a:gd name="T32" fmla="*/ 0 w 488"/>
                  <a:gd name="T33" fmla="*/ 1 h 457"/>
                  <a:gd name="T34" fmla="*/ 1 w 488"/>
                  <a:gd name="T35" fmla="*/ 1 h 457"/>
                  <a:gd name="T36" fmla="*/ 1 w 488"/>
                  <a:gd name="T37" fmla="*/ 1 h 457"/>
                  <a:gd name="T38" fmla="*/ 1 w 488"/>
                  <a:gd name="T39" fmla="*/ 1 h 457"/>
                  <a:gd name="T40" fmla="*/ 1 w 488"/>
                  <a:gd name="T41" fmla="*/ 1 h 457"/>
                  <a:gd name="T42" fmla="*/ 1 w 488"/>
                  <a:gd name="T43" fmla="*/ 1 h 457"/>
                  <a:gd name="T44" fmla="*/ 1 w 488"/>
                  <a:gd name="T45" fmla="*/ 1 h 457"/>
                  <a:gd name="T46" fmla="*/ 1 w 488"/>
                  <a:gd name="T47" fmla="*/ 1 h 457"/>
                  <a:gd name="T48" fmla="*/ 1 w 488"/>
                  <a:gd name="T49" fmla="*/ 1 h 457"/>
                  <a:gd name="T50" fmla="*/ 1 w 488"/>
                  <a:gd name="T51" fmla="*/ 1 h 457"/>
                  <a:gd name="T52" fmla="*/ 1 w 488"/>
                  <a:gd name="T53" fmla="*/ 1 h 457"/>
                  <a:gd name="T54" fmla="*/ 1 w 488"/>
                  <a:gd name="T55" fmla="*/ 1 h 457"/>
                  <a:gd name="T56" fmla="*/ 1 w 488"/>
                  <a:gd name="T57" fmla="*/ 1 h 457"/>
                  <a:gd name="T58" fmla="*/ 1 w 488"/>
                  <a:gd name="T59" fmla="*/ 1 h 457"/>
                  <a:gd name="T60" fmla="*/ 1 w 488"/>
                  <a:gd name="T61" fmla="*/ 1 h 457"/>
                  <a:gd name="T62" fmla="*/ 1 w 488"/>
                  <a:gd name="T63" fmla="*/ 1 h 457"/>
                  <a:gd name="T64" fmla="*/ 1 w 488"/>
                  <a:gd name="T65" fmla="*/ 1 h 457"/>
                  <a:gd name="T66" fmla="*/ 1 w 488"/>
                  <a:gd name="T67" fmla="*/ 1 h 457"/>
                  <a:gd name="T68" fmla="*/ 1 w 488"/>
                  <a:gd name="T69" fmla="*/ 1 h 457"/>
                  <a:gd name="T70" fmla="*/ 1 w 488"/>
                  <a:gd name="T71" fmla="*/ 1 h 457"/>
                  <a:gd name="T72" fmla="*/ 1 w 488"/>
                  <a:gd name="T73" fmla="*/ 1 h 457"/>
                  <a:gd name="T74" fmla="*/ 1 w 488"/>
                  <a:gd name="T75" fmla="*/ 1 h 457"/>
                  <a:gd name="T76" fmla="*/ 1 w 488"/>
                  <a:gd name="T77" fmla="*/ 1 h 457"/>
                  <a:gd name="T78" fmla="*/ 1 w 488"/>
                  <a:gd name="T79" fmla="*/ 1 h 457"/>
                  <a:gd name="T80" fmla="*/ 1 w 488"/>
                  <a:gd name="T81" fmla="*/ 1 h 457"/>
                  <a:gd name="T82" fmla="*/ 1 w 488"/>
                  <a:gd name="T83" fmla="*/ 1 h 457"/>
                  <a:gd name="T84" fmla="*/ 1 w 488"/>
                  <a:gd name="T85" fmla="*/ 1 h 457"/>
                  <a:gd name="T86" fmla="*/ 1 w 488"/>
                  <a:gd name="T87" fmla="*/ 1 h 457"/>
                  <a:gd name="T88" fmla="*/ 1 w 488"/>
                  <a:gd name="T89" fmla="*/ 1 h 457"/>
                  <a:gd name="T90" fmla="*/ 1 w 488"/>
                  <a:gd name="T91" fmla="*/ 1 h 457"/>
                  <a:gd name="T92" fmla="*/ 1 w 488"/>
                  <a:gd name="T93" fmla="*/ 1 h 457"/>
                  <a:gd name="T94" fmla="*/ 1 w 488"/>
                  <a:gd name="T95" fmla="*/ 1 h 457"/>
                  <a:gd name="T96" fmla="*/ 1 w 488"/>
                  <a:gd name="T97" fmla="*/ 1 h 457"/>
                  <a:gd name="T98" fmla="*/ 1 w 488"/>
                  <a:gd name="T99" fmla="*/ 1 h 457"/>
                  <a:gd name="T100" fmla="*/ 1 w 488"/>
                  <a:gd name="T101" fmla="*/ 1 h 457"/>
                  <a:gd name="T102" fmla="*/ 1 w 488"/>
                  <a:gd name="T103" fmla="*/ 1 h 457"/>
                  <a:gd name="T104" fmla="*/ 1 w 488"/>
                  <a:gd name="T105" fmla="*/ 1 h 457"/>
                  <a:gd name="T106" fmla="*/ 1 w 488"/>
                  <a:gd name="T107" fmla="*/ 1 h 457"/>
                  <a:gd name="T108" fmla="*/ 1 w 488"/>
                  <a:gd name="T109" fmla="*/ 1 h 457"/>
                  <a:gd name="T110" fmla="*/ 1 w 488"/>
                  <a:gd name="T111" fmla="*/ 1 h 457"/>
                  <a:gd name="T112" fmla="*/ 1 w 488"/>
                  <a:gd name="T113" fmla="*/ 1 h 457"/>
                  <a:gd name="T114" fmla="*/ 1 w 488"/>
                  <a:gd name="T115" fmla="*/ 1 h 457"/>
                  <a:gd name="T116" fmla="*/ 1 w 488"/>
                  <a:gd name="T117" fmla="*/ 1 h 457"/>
                  <a:gd name="T118" fmla="*/ 1 w 488"/>
                  <a:gd name="T119" fmla="*/ 1 h 457"/>
                  <a:gd name="T120" fmla="*/ 1 w 488"/>
                  <a:gd name="T121" fmla="*/ 1 h 457"/>
                  <a:gd name="T122" fmla="*/ 1 w 488"/>
                  <a:gd name="T123" fmla="*/ 1 h 4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8"/>
                  <a:gd name="T187" fmla="*/ 0 h 457"/>
                  <a:gd name="T188" fmla="*/ 488 w 488"/>
                  <a:gd name="T189" fmla="*/ 457 h 4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8" h="457">
                    <a:moveTo>
                      <a:pt x="243" y="0"/>
                    </a:moveTo>
                    <a:lnTo>
                      <a:pt x="231" y="2"/>
                    </a:lnTo>
                    <a:lnTo>
                      <a:pt x="219" y="2"/>
                    </a:lnTo>
                    <a:lnTo>
                      <a:pt x="207" y="3"/>
                    </a:lnTo>
                    <a:lnTo>
                      <a:pt x="195" y="6"/>
                    </a:lnTo>
                    <a:lnTo>
                      <a:pt x="183" y="8"/>
                    </a:lnTo>
                    <a:lnTo>
                      <a:pt x="172" y="11"/>
                    </a:lnTo>
                    <a:lnTo>
                      <a:pt x="160" y="15"/>
                    </a:lnTo>
                    <a:lnTo>
                      <a:pt x="150" y="18"/>
                    </a:lnTo>
                    <a:lnTo>
                      <a:pt x="138" y="24"/>
                    </a:lnTo>
                    <a:lnTo>
                      <a:pt x="127" y="28"/>
                    </a:lnTo>
                    <a:lnTo>
                      <a:pt x="117" y="34"/>
                    </a:lnTo>
                    <a:lnTo>
                      <a:pt x="108" y="40"/>
                    </a:lnTo>
                    <a:lnTo>
                      <a:pt x="98" y="46"/>
                    </a:lnTo>
                    <a:lnTo>
                      <a:pt x="89" y="52"/>
                    </a:lnTo>
                    <a:lnTo>
                      <a:pt x="80" y="60"/>
                    </a:lnTo>
                    <a:lnTo>
                      <a:pt x="72" y="67"/>
                    </a:lnTo>
                    <a:lnTo>
                      <a:pt x="56" y="83"/>
                    </a:lnTo>
                    <a:lnTo>
                      <a:pt x="49" y="92"/>
                    </a:lnTo>
                    <a:lnTo>
                      <a:pt x="42" y="101"/>
                    </a:lnTo>
                    <a:lnTo>
                      <a:pt x="35" y="110"/>
                    </a:lnTo>
                    <a:lnTo>
                      <a:pt x="30" y="120"/>
                    </a:lnTo>
                    <a:lnTo>
                      <a:pt x="25" y="129"/>
                    </a:lnTo>
                    <a:lnTo>
                      <a:pt x="20" y="140"/>
                    </a:lnTo>
                    <a:lnTo>
                      <a:pt x="14" y="150"/>
                    </a:lnTo>
                    <a:lnTo>
                      <a:pt x="11" y="160"/>
                    </a:lnTo>
                    <a:lnTo>
                      <a:pt x="7" y="172"/>
                    </a:lnTo>
                    <a:lnTo>
                      <a:pt x="6" y="183"/>
                    </a:lnTo>
                    <a:lnTo>
                      <a:pt x="2" y="195"/>
                    </a:lnTo>
                    <a:lnTo>
                      <a:pt x="0" y="205"/>
                    </a:lnTo>
                    <a:lnTo>
                      <a:pt x="0" y="217"/>
                    </a:lnTo>
                    <a:lnTo>
                      <a:pt x="0" y="229"/>
                    </a:lnTo>
                    <a:lnTo>
                      <a:pt x="0" y="241"/>
                    </a:lnTo>
                    <a:lnTo>
                      <a:pt x="0" y="252"/>
                    </a:lnTo>
                    <a:lnTo>
                      <a:pt x="2" y="263"/>
                    </a:lnTo>
                    <a:lnTo>
                      <a:pt x="6" y="275"/>
                    </a:lnTo>
                    <a:lnTo>
                      <a:pt x="7" y="285"/>
                    </a:lnTo>
                    <a:lnTo>
                      <a:pt x="11" y="297"/>
                    </a:lnTo>
                    <a:lnTo>
                      <a:pt x="14" y="307"/>
                    </a:lnTo>
                    <a:lnTo>
                      <a:pt x="20" y="318"/>
                    </a:lnTo>
                    <a:lnTo>
                      <a:pt x="25" y="328"/>
                    </a:lnTo>
                    <a:lnTo>
                      <a:pt x="30" y="337"/>
                    </a:lnTo>
                    <a:lnTo>
                      <a:pt x="35" y="348"/>
                    </a:lnTo>
                    <a:lnTo>
                      <a:pt x="42" y="356"/>
                    </a:lnTo>
                    <a:lnTo>
                      <a:pt x="49" y="365"/>
                    </a:lnTo>
                    <a:lnTo>
                      <a:pt x="56" y="374"/>
                    </a:lnTo>
                    <a:lnTo>
                      <a:pt x="72" y="391"/>
                    </a:lnTo>
                    <a:lnTo>
                      <a:pt x="80" y="398"/>
                    </a:lnTo>
                    <a:lnTo>
                      <a:pt x="89" y="405"/>
                    </a:lnTo>
                    <a:lnTo>
                      <a:pt x="98" y="411"/>
                    </a:lnTo>
                    <a:lnTo>
                      <a:pt x="108" y="417"/>
                    </a:lnTo>
                    <a:lnTo>
                      <a:pt x="117" y="423"/>
                    </a:lnTo>
                    <a:lnTo>
                      <a:pt x="127" y="429"/>
                    </a:lnTo>
                    <a:lnTo>
                      <a:pt x="138" y="434"/>
                    </a:lnTo>
                    <a:lnTo>
                      <a:pt x="150" y="440"/>
                    </a:lnTo>
                    <a:lnTo>
                      <a:pt x="160" y="443"/>
                    </a:lnTo>
                    <a:lnTo>
                      <a:pt x="172" y="447"/>
                    </a:lnTo>
                    <a:lnTo>
                      <a:pt x="183" y="450"/>
                    </a:lnTo>
                    <a:lnTo>
                      <a:pt x="195" y="453"/>
                    </a:lnTo>
                    <a:lnTo>
                      <a:pt x="207" y="454"/>
                    </a:lnTo>
                    <a:lnTo>
                      <a:pt x="219" y="456"/>
                    </a:lnTo>
                    <a:lnTo>
                      <a:pt x="231" y="456"/>
                    </a:lnTo>
                    <a:lnTo>
                      <a:pt x="243" y="457"/>
                    </a:lnTo>
                    <a:lnTo>
                      <a:pt x="257" y="456"/>
                    </a:lnTo>
                    <a:lnTo>
                      <a:pt x="269" y="456"/>
                    </a:lnTo>
                    <a:lnTo>
                      <a:pt x="282" y="454"/>
                    </a:lnTo>
                    <a:lnTo>
                      <a:pt x="294" y="453"/>
                    </a:lnTo>
                    <a:lnTo>
                      <a:pt x="306" y="450"/>
                    </a:lnTo>
                    <a:lnTo>
                      <a:pt x="316" y="447"/>
                    </a:lnTo>
                    <a:lnTo>
                      <a:pt x="328" y="443"/>
                    </a:lnTo>
                    <a:lnTo>
                      <a:pt x="339" y="440"/>
                    </a:lnTo>
                    <a:lnTo>
                      <a:pt x="349" y="435"/>
                    </a:lnTo>
                    <a:lnTo>
                      <a:pt x="360" y="429"/>
                    </a:lnTo>
                    <a:lnTo>
                      <a:pt x="370" y="423"/>
                    </a:lnTo>
                    <a:lnTo>
                      <a:pt x="380" y="417"/>
                    </a:lnTo>
                    <a:lnTo>
                      <a:pt x="391" y="411"/>
                    </a:lnTo>
                    <a:lnTo>
                      <a:pt x="400" y="405"/>
                    </a:lnTo>
                    <a:lnTo>
                      <a:pt x="408" y="398"/>
                    </a:lnTo>
                    <a:lnTo>
                      <a:pt x="417" y="391"/>
                    </a:lnTo>
                    <a:lnTo>
                      <a:pt x="433" y="374"/>
                    </a:lnTo>
                    <a:lnTo>
                      <a:pt x="439" y="365"/>
                    </a:lnTo>
                    <a:lnTo>
                      <a:pt x="446" y="356"/>
                    </a:lnTo>
                    <a:lnTo>
                      <a:pt x="453" y="348"/>
                    </a:lnTo>
                    <a:lnTo>
                      <a:pt x="459" y="337"/>
                    </a:lnTo>
                    <a:lnTo>
                      <a:pt x="464" y="328"/>
                    </a:lnTo>
                    <a:lnTo>
                      <a:pt x="469" y="318"/>
                    </a:lnTo>
                    <a:lnTo>
                      <a:pt x="472" y="307"/>
                    </a:lnTo>
                    <a:lnTo>
                      <a:pt x="478" y="297"/>
                    </a:lnTo>
                    <a:lnTo>
                      <a:pt x="481" y="285"/>
                    </a:lnTo>
                    <a:lnTo>
                      <a:pt x="483" y="275"/>
                    </a:lnTo>
                    <a:lnTo>
                      <a:pt x="485" y="263"/>
                    </a:lnTo>
                    <a:lnTo>
                      <a:pt x="486" y="252"/>
                    </a:lnTo>
                    <a:lnTo>
                      <a:pt x="488" y="241"/>
                    </a:lnTo>
                    <a:lnTo>
                      <a:pt x="488" y="229"/>
                    </a:lnTo>
                    <a:lnTo>
                      <a:pt x="488" y="217"/>
                    </a:lnTo>
                    <a:lnTo>
                      <a:pt x="486" y="205"/>
                    </a:lnTo>
                    <a:lnTo>
                      <a:pt x="485" y="195"/>
                    </a:lnTo>
                    <a:lnTo>
                      <a:pt x="483" y="183"/>
                    </a:lnTo>
                    <a:lnTo>
                      <a:pt x="481" y="172"/>
                    </a:lnTo>
                    <a:lnTo>
                      <a:pt x="478" y="160"/>
                    </a:lnTo>
                    <a:lnTo>
                      <a:pt x="472" y="150"/>
                    </a:lnTo>
                    <a:lnTo>
                      <a:pt x="469" y="140"/>
                    </a:lnTo>
                    <a:lnTo>
                      <a:pt x="464" y="129"/>
                    </a:lnTo>
                    <a:lnTo>
                      <a:pt x="459" y="120"/>
                    </a:lnTo>
                    <a:lnTo>
                      <a:pt x="453" y="110"/>
                    </a:lnTo>
                    <a:lnTo>
                      <a:pt x="446" y="101"/>
                    </a:lnTo>
                    <a:lnTo>
                      <a:pt x="439" y="92"/>
                    </a:lnTo>
                    <a:lnTo>
                      <a:pt x="433" y="83"/>
                    </a:lnTo>
                    <a:lnTo>
                      <a:pt x="417" y="67"/>
                    </a:lnTo>
                    <a:lnTo>
                      <a:pt x="408" y="60"/>
                    </a:lnTo>
                    <a:lnTo>
                      <a:pt x="400" y="52"/>
                    </a:lnTo>
                    <a:lnTo>
                      <a:pt x="391" y="46"/>
                    </a:lnTo>
                    <a:lnTo>
                      <a:pt x="380" y="40"/>
                    </a:lnTo>
                    <a:lnTo>
                      <a:pt x="370" y="34"/>
                    </a:lnTo>
                    <a:lnTo>
                      <a:pt x="360" y="28"/>
                    </a:lnTo>
                    <a:lnTo>
                      <a:pt x="349" y="24"/>
                    </a:lnTo>
                    <a:lnTo>
                      <a:pt x="339" y="18"/>
                    </a:lnTo>
                    <a:lnTo>
                      <a:pt x="328" y="15"/>
                    </a:lnTo>
                    <a:lnTo>
                      <a:pt x="316" y="11"/>
                    </a:lnTo>
                    <a:lnTo>
                      <a:pt x="306" y="8"/>
                    </a:lnTo>
                    <a:lnTo>
                      <a:pt x="294" y="6"/>
                    </a:lnTo>
                    <a:lnTo>
                      <a:pt x="282" y="3"/>
                    </a:lnTo>
                    <a:lnTo>
                      <a:pt x="269" y="2"/>
                    </a:lnTo>
                    <a:lnTo>
                      <a:pt x="257" y="2"/>
                    </a:lnTo>
                    <a:lnTo>
                      <a:pt x="243"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118" name="Rectangle 242"/>
              <p:cNvSpPr>
                <a:spLocks noChangeArrowheads="1"/>
              </p:cNvSpPr>
              <p:nvPr/>
            </p:nvSpPr>
            <p:spPr bwMode="auto">
              <a:xfrm>
                <a:off x="3355" y="2908"/>
                <a:ext cx="6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400" b="1">
                    <a:solidFill>
                      <a:srgbClr val="595959"/>
                    </a:solidFill>
                  </a:rPr>
                  <a:t>VV</a:t>
                </a:r>
                <a:endParaRPr lang="nb-NO"/>
              </a:p>
            </p:txBody>
          </p:sp>
          <p:sp>
            <p:nvSpPr>
              <p:cNvPr id="37119" name="Rectangle 243"/>
              <p:cNvSpPr>
                <a:spLocks noChangeArrowheads="1"/>
              </p:cNvSpPr>
              <p:nvPr/>
            </p:nvSpPr>
            <p:spPr bwMode="auto">
              <a:xfrm>
                <a:off x="3313" y="2945"/>
                <a:ext cx="155"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400" b="1">
                    <a:solidFill>
                      <a:srgbClr val="595959"/>
                    </a:solidFill>
                  </a:rPr>
                  <a:t>bereder</a:t>
                </a:r>
                <a:endParaRPr lang="nb-NO"/>
              </a:p>
            </p:txBody>
          </p:sp>
          <p:sp>
            <p:nvSpPr>
              <p:cNvPr id="37120" name="Line 244"/>
              <p:cNvSpPr>
                <a:spLocks noChangeShapeType="1"/>
              </p:cNvSpPr>
              <p:nvPr/>
            </p:nvSpPr>
            <p:spPr bwMode="auto">
              <a:xfrm flipH="1">
                <a:off x="3042" y="2954"/>
                <a:ext cx="206" cy="0"/>
              </a:xfrm>
              <a:prstGeom prst="line">
                <a:avLst/>
              </a:prstGeom>
              <a:noFill/>
              <a:ln w="23813">
                <a:solidFill>
                  <a:srgbClr val="72BFC5"/>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121" name="Freeform 245"/>
              <p:cNvSpPr>
                <a:spLocks/>
              </p:cNvSpPr>
              <p:nvPr/>
            </p:nvSpPr>
            <p:spPr bwMode="auto">
              <a:xfrm>
                <a:off x="3155" y="2935"/>
                <a:ext cx="40" cy="38"/>
              </a:xfrm>
              <a:custGeom>
                <a:avLst/>
                <a:gdLst>
                  <a:gd name="T0" fmla="*/ 0 w 80"/>
                  <a:gd name="T1" fmla="*/ 0 h 77"/>
                  <a:gd name="T2" fmla="*/ 1 w 80"/>
                  <a:gd name="T3" fmla="*/ 0 h 77"/>
                  <a:gd name="T4" fmla="*/ 1 w 80"/>
                  <a:gd name="T5" fmla="*/ 0 h 77"/>
                  <a:gd name="T6" fmla="*/ 0 w 80"/>
                  <a:gd name="T7" fmla="*/ 0 h 77"/>
                  <a:gd name="T8" fmla="*/ 0 60000 65536"/>
                  <a:gd name="T9" fmla="*/ 0 60000 65536"/>
                  <a:gd name="T10" fmla="*/ 0 60000 65536"/>
                  <a:gd name="T11" fmla="*/ 0 60000 65536"/>
                  <a:gd name="T12" fmla="*/ 0 w 80"/>
                  <a:gd name="T13" fmla="*/ 0 h 77"/>
                  <a:gd name="T14" fmla="*/ 80 w 80"/>
                  <a:gd name="T15" fmla="*/ 77 h 77"/>
                </a:gdLst>
                <a:ahLst/>
                <a:cxnLst>
                  <a:cxn ang="T8">
                    <a:pos x="T0" y="T1"/>
                  </a:cxn>
                  <a:cxn ang="T9">
                    <a:pos x="T2" y="T3"/>
                  </a:cxn>
                  <a:cxn ang="T10">
                    <a:pos x="T4" y="T5"/>
                  </a:cxn>
                  <a:cxn ang="T11">
                    <a:pos x="T6" y="T7"/>
                  </a:cxn>
                </a:cxnLst>
                <a:rect l="T12" t="T13" r="T14" b="T15"/>
                <a:pathLst>
                  <a:path w="80" h="77">
                    <a:moveTo>
                      <a:pt x="0" y="39"/>
                    </a:moveTo>
                    <a:lnTo>
                      <a:pt x="80" y="77"/>
                    </a:lnTo>
                    <a:lnTo>
                      <a:pt x="80" y="0"/>
                    </a:lnTo>
                    <a:lnTo>
                      <a:pt x="0" y="39"/>
                    </a:lnTo>
                    <a:close/>
                  </a:path>
                </a:pathLst>
              </a:custGeom>
              <a:solidFill>
                <a:srgbClr val="9ED3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7122" name="Freeform 246"/>
              <p:cNvSpPr>
                <a:spLocks/>
              </p:cNvSpPr>
              <p:nvPr/>
            </p:nvSpPr>
            <p:spPr bwMode="auto">
              <a:xfrm>
                <a:off x="3155" y="2935"/>
                <a:ext cx="40" cy="38"/>
              </a:xfrm>
              <a:custGeom>
                <a:avLst/>
                <a:gdLst>
                  <a:gd name="T0" fmla="*/ 0 w 80"/>
                  <a:gd name="T1" fmla="*/ 0 h 77"/>
                  <a:gd name="T2" fmla="*/ 1 w 80"/>
                  <a:gd name="T3" fmla="*/ 0 h 77"/>
                  <a:gd name="T4" fmla="*/ 1 w 80"/>
                  <a:gd name="T5" fmla="*/ 0 h 77"/>
                  <a:gd name="T6" fmla="*/ 0 w 80"/>
                  <a:gd name="T7" fmla="*/ 0 h 77"/>
                  <a:gd name="T8" fmla="*/ 0 60000 65536"/>
                  <a:gd name="T9" fmla="*/ 0 60000 65536"/>
                  <a:gd name="T10" fmla="*/ 0 60000 65536"/>
                  <a:gd name="T11" fmla="*/ 0 60000 65536"/>
                  <a:gd name="T12" fmla="*/ 0 w 80"/>
                  <a:gd name="T13" fmla="*/ 0 h 77"/>
                  <a:gd name="T14" fmla="*/ 80 w 80"/>
                  <a:gd name="T15" fmla="*/ 77 h 77"/>
                </a:gdLst>
                <a:ahLst/>
                <a:cxnLst>
                  <a:cxn ang="T8">
                    <a:pos x="T0" y="T1"/>
                  </a:cxn>
                  <a:cxn ang="T9">
                    <a:pos x="T2" y="T3"/>
                  </a:cxn>
                  <a:cxn ang="T10">
                    <a:pos x="T4" y="T5"/>
                  </a:cxn>
                  <a:cxn ang="T11">
                    <a:pos x="T6" y="T7"/>
                  </a:cxn>
                </a:cxnLst>
                <a:rect l="T12" t="T13" r="T14" b="T15"/>
                <a:pathLst>
                  <a:path w="80" h="77">
                    <a:moveTo>
                      <a:pt x="0" y="39"/>
                    </a:moveTo>
                    <a:lnTo>
                      <a:pt x="80" y="77"/>
                    </a:lnTo>
                    <a:lnTo>
                      <a:pt x="80" y="0"/>
                    </a:lnTo>
                    <a:lnTo>
                      <a:pt x="0" y="39"/>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123" name="Rectangle 247"/>
              <p:cNvSpPr>
                <a:spLocks noChangeArrowheads="1"/>
              </p:cNvSpPr>
              <p:nvPr/>
            </p:nvSpPr>
            <p:spPr bwMode="auto">
              <a:xfrm>
                <a:off x="2835" y="2020"/>
                <a:ext cx="476"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b="1">
                    <a:solidFill>
                      <a:srgbClr val="595959"/>
                    </a:solidFill>
                  </a:rPr>
                  <a:t>Teknisk rom</a:t>
                </a:r>
                <a:endParaRPr lang="nb-NO"/>
              </a:p>
            </p:txBody>
          </p:sp>
          <p:sp>
            <p:nvSpPr>
              <p:cNvPr id="37124" name="Rectangle 248"/>
              <p:cNvSpPr>
                <a:spLocks noChangeArrowheads="1"/>
              </p:cNvSpPr>
              <p:nvPr/>
            </p:nvSpPr>
            <p:spPr bwMode="auto">
              <a:xfrm>
                <a:off x="2473" y="2134"/>
                <a:ext cx="1139" cy="1029"/>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7125" name="Picture 2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8" y="1257"/>
                <a:ext cx="120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126" name="Rectangle 250"/>
              <p:cNvSpPr>
                <a:spLocks noChangeArrowheads="1"/>
              </p:cNvSpPr>
              <p:nvPr/>
            </p:nvSpPr>
            <p:spPr bwMode="auto">
              <a:xfrm>
                <a:off x="2473" y="2134"/>
                <a:ext cx="1139" cy="1029"/>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127" name="Rectangle 251"/>
              <p:cNvSpPr>
                <a:spLocks noChangeArrowheads="1"/>
              </p:cNvSpPr>
              <p:nvPr/>
            </p:nvSpPr>
            <p:spPr bwMode="auto">
              <a:xfrm>
                <a:off x="2473" y="2134"/>
                <a:ext cx="1139" cy="1029"/>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28" name="Rectangle 252"/>
              <p:cNvSpPr>
                <a:spLocks noChangeArrowheads="1"/>
              </p:cNvSpPr>
              <p:nvPr/>
            </p:nvSpPr>
            <p:spPr bwMode="auto">
              <a:xfrm>
                <a:off x="2677" y="2249"/>
                <a:ext cx="365" cy="80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129" name="Rectangle 253"/>
              <p:cNvSpPr>
                <a:spLocks noChangeArrowheads="1"/>
              </p:cNvSpPr>
              <p:nvPr/>
            </p:nvSpPr>
            <p:spPr bwMode="auto">
              <a:xfrm>
                <a:off x="2677" y="2249"/>
                <a:ext cx="365" cy="800"/>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30" name="Rectangle 254"/>
              <p:cNvSpPr>
                <a:spLocks noChangeArrowheads="1"/>
              </p:cNvSpPr>
              <p:nvPr/>
            </p:nvSpPr>
            <p:spPr bwMode="auto">
              <a:xfrm>
                <a:off x="2727" y="2520"/>
                <a:ext cx="289"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700" b="1">
                    <a:solidFill>
                      <a:srgbClr val="595959"/>
                    </a:solidFill>
                  </a:rPr>
                  <a:t>Styrings</a:t>
                </a:r>
                <a:endParaRPr lang="nb-NO"/>
              </a:p>
            </p:txBody>
          </p:sp>
          <p:sp>
            <p:nvSpPr>
              <p:cNvPr id="37131" name="Rectangle 255"/>
              <p:cNvSpPr>
                <a:spLocks noChangeArrowheads="1"/>
              </p:cNvSpPr>
              <p:nvPr/>
            </p:nvSpPr>
            <p:spPr bwMode="auto">
              <a:xfrm>
                <a:off x="2988" y="2520"/>
                <a:ext cx="5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700" b="1">
                    <a:solidFill>
                      <a:srgbClr val="595959"/>
                    </a:solidFill>
                  </a:rPr>
                  <a:t>-</a:t>
                </a:r>
                <a:endParaRPr lang="nb-NO"/>
              </a:p>
            </p:txBody>
          </p:sp>
          <p:sp>
            <p:nvSpPr>
              <p:cNvPr id="37132" name="Rectangle 256"/>
              <p:cNvSpPr>
                <a:spLocks noChangeArrowheads="1"/>
              </p:cNvSpPr>
              <p:nvPr/>
            </p:nvSpPr>
            <p:spPr bwMode="auto">
              <a:xfrm>
                <a:off x="2781" y="2586"/>
                <a:ext cx="20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700" b="1">
                    <a:solidFill>
                      <a:srgbClr val="595959"/>
                    </a:solidFill>
                  </a:rPr>
                  <a:t>enhet</a:t>
                </a:r>
                <a:endParaRPr lang="nb-NO"/>
              </a:p>
            </p:txBody>
          </p:sp>
          <p:sp>
            <p:nvSpPr>
              <p:cNvPr id="37133" name="Freeform 257"/>
              <p:cNvSpPr>
                <a:spLocks/>
              </p:cNvSpPr>
              <p:nvPr/>
            </p:nvSpPr>
            <p:spPr bwMode="auto">
              <a:xfrm>
                <a:off x="3246" y="2858"/>
                <a:ext cx="244" cy="229"/>
              </a:xfrm>
              <a:custGeom>
                <a:avLst/>
                <a:gdLst>
                  <a:gd name="T0" fmla="*/ 1 w 488"/>
                  <a:gd name="T1" fmla="*/ 1 h 457"/>
                  <a:gd name="T2" fmla="*/ 1 w 488"/>
                  <a:gd name="T3" fmla="*/ 1 h 457"/>
                  <a:gd name="T4" fmla="*/ 1 w 488"/>
                  <a:gd name="T5" fmla="*/ 1 h 457"/>
                  <a:gd name="T6" fmla="*/ 1 w 488"/>
                  <a:gd name="T7" fmla="*/ 1 h 457"/>
                  <a:gd name="T8" fmla="*/ 1 w 488"/>
                  <a:gd name="T9" fmla="*/ 1 h 457"/>
                  <a:gd name="T10" fmla="*/ 1 w 488"/>
                  <a:gd name="T11" fmla="*/ 1 h 457"/>
                  <a:gd name="T12" fmla="*/ 1 w 488"/>
                  <a:gd name="T13" fmla="*/ 1 h 457"/>
                  <a:gd name="T14" fmla="*/ 1 w 488"/>
                  <a:gd name="T15" fmla="*/ 1 h 457"/>
                  <a:gd name="T16" fmla="*/ 1 w 488"/>
                  <a:gd name="T17" fmla="*/ 1 h 457"/>
                  <a:gd name="T18" fmla="*/ 1 w 488"/>
                  <a:gd name="T19" fmla="*/ 1 h 457"/>
                  <a:gd name="T20" fmla="*/ 1 w 488"/>
                  <a:gd name="T21" fmla="*/ 1 h 457"/>
                  <a:gd name="T22" fmla="*/ 1 w 488"/>
                  <a:gd name="T23" fmla="*/ 1 h 457"/>
                  <a:gd name="T24" fmla="*/ 1 w 488"/>
                  <a:gd name="T25" fmla="*/ 1 h 457"/>
                  <a:gd name="T26" fmla="*/ 1 w 488"/>
                  <a:gd name="T27" fmla="*/ 1 h 457"/>
                  <a:gd name="T28" fmla="*/ 0 w 488"/>
                  <a:gd name="T29" fmla="*/ 1 h 457"/>
                  <a:gd name="T30" fmla="*/ 0 w 488"/>
                  <a:gd name="T31" fmla="*/ 1 h 457"/>
                  <a:gd name="T32" fmla="*/ 0 w 488"/>
                  <a:gd name="T33" fmla="*/ 1 h 457"/>
                  <a:gd name="T34" fmla="*/ 1 w 488"/>
                  <a:gd name="T35" fmla="*/ 1 h 457"/>
                  <a:gd name="T36" fmla="*/ 1 w 488"/>
                  <a:gd name="T37" fmla="*/ 1 h 457"/>
                  <a:gd name="T38" fmla="*/ 1 w 488"/>
                  <a:gd name="T39" fmla="*/ 1 h 457"/>
                  <a:gd name="T40" fmla="*/ 1 w 488"/>
                  <a:gd name="T41" fmla="*/ 1 h 457"/>
                  <a:gd name="T42" fmla="*/ 1 w 488"/>
                  <a:gd name="T43" fmla="*/ 1 h 457"/>
                  <a:gd name="T44" fmla="*/ 1 w 488"/>
                  <a:gd name="T45" fmla="*/ 1 h 457"/>
                  <a:gd name="T46" fmla="*/ 1 w 488"/>
                  <a:gd name="T47" fmla="*/ 1 h 457"/>
                  <a:gd name="T48" fmla="*/ 1 w 488"/>
                  <a:gd name="T49" fmla="*/ 1 h 457"/>
                  <a:gd name="T50" fmla="*/ 1 w 488"/>
                  <a:gd name="T51" fmla="*/ 1 h 457"/>
                  <a:gd name="T52" fmla="*/ 1 w 488"/>
                  <a:gd name="T53" fmla="*/ 1 h 457"/>
                  <a:gd name="T54" fmla="*/ 1 w 488"/>
                  <a:gd name="T55" fmla="*/ 1 h 457"/>
                  <a:gd name="T56" fmla="*/ 1 w 488"/>
                  <a:gd name="T57" fmla="*/ 1 h 457"/>
                  <a:gd name="T58" fmla="*/ 1 w 488"/>
                  <a:gd name="T59" fmla="*/ 1 h 457"/>
                  <a:gd name="T60" fmla="*/ 1 w 488"/>
                  <a:gd name="T61" fmla="*/ 1 h 457"/>
                  <a:gd name="T62" fmla="*/ 1 w 488"/>
                  <a:gd name="T63" fmla="*/ 1 h 457"/>
                  <a:gd name="T64" fmla="*/ 1 w 488"/>
                  <a:gd name="T65" fmla="*/ 1 h 457"/>
                  <a:gd name="T66" fmla="*/ 1 w 488"/>
                  <a:gd name="T67" fmla="*/ 1 h 457"/>
                  <a:gd name="T68" fmla="*/ 1 w 488"/>
                  <a:gd name="T69" fmla="*/ 1 h 457"/>
                  <a:gd name="T70" fmla="*/ 1 w 488"/>
                  <a:gd name="T71" fmla="*/ 1 h 457"/>
                  <a:gd name="T72" fmla="*/ 1 w 488"/>
                  <a:gd name="T73" fmla="*/ 1 h 457"/>
                  <a:gd name="T74" fmla="*/ 1 w 488"/>
                  <a:gd name="T75" fmla="*/ 1 h 457"/>
                  <a:gd name="T76" fmla="*/ 1 w 488"/>
                  <a:gd name="T77" fmla="*/ 1 h 457"/>
                  <a:gd name="T78" fmla="*/ 1 w 488"/>
                  <a:gd name="T79" fmla="*/ 1 h 457"/>
                  <a:gd name="T80" fmla="*/ 1 w 488"/>
                  <a:gd name="T81" fmla="*/ 1 h 457"/>
                  <a:gd name="T82" fmla="*/ 1 w 488"/>
                  <a:gd name="T83" fmla="*/ 1 h 457"/>
                  <a:gd name="T84" fmla="*/ 1 w 488"/>
                  <a:gd name="T85" fmla="*/ 1 h 457"/>
                  <a:gd name="T86" fmla="*/ 1 w 488"/>
                  <a:gd name="T87" fmla="*/ 1 h 457"/>
                  <a:gd name="T88" fmla="*/ 1 w 488"/>
                  <a:gd name="T89" fmla="*/ 1 h 457"/>
                  <a:gd name="T90" fmla="*/ 1 w 488"/>
                  <a:gd name="T91" fmla="*/ 1 h 457"/>
                  <a:gd name="T92" fmla="*/ 1 w 488"/>
                  <a:gd name="T93" fmla="*/ 1 h 457"/>
                  <a:gd name="T94" fmla="*/ 1 w 488"/>
                  <a:gd name="T95" fmla="*/ 1 h 457"/>
                  <a:gd name="T96" fmla="*/ 1 w 488"/>
                  <a:gd name="T97" fmla="*/ 1 h 457"/>
                  <a:gd name="T98" fmla="*/ 1 w 488"/>
                  <a:gd name="T99" fmla="*/ 1 h 457"/>
                  <a:gd name="T100" fmla="*/ 1 w 488"/>
                  <a:gd name="T101" fmla="*/ 1 h 457"/>
                  <a:gd name="T102" fmla="*/ 1 w 488"/>
                  <a:gd name="T103" fmla="*/ 1 h 457"/>
                  <a:gd name="T104" fmla="*/ 1 w 488"/>
                  <a:gd name="T105" fmla="*/ 1 h 457"/>
                  <a:gd name="T106" fmla="*/ 1 w 488"/>
                  <a:gd name="T107" fmla="*/ 1 h 457"/>
                  <a:gd name="T108" fmla="*/ 1 w 488"/>
                  <a:gd name="T109" fmla="*/ 1 h 457"/>
                  <a:gd name="T110" fmla="*/ 1 w 488"/>
                  <a:gd name="T111" fmla="*/ 1 h 457"/>
                  <a:gd name="T112" fmla="*/ 1 w 488"/>
                  <a:gd name="T113" fmla="*/ 1 h 457"/>
                  <a:gd name="T114" fmla="*/ 1 w 488"/>
                  <a:gd name="T115" fmla="*/ 1 h 457"/>
                  <a:gd name="T116" fmla="*/ 1 w 488"/>
                  <a:gd name="T117" fmla="*/ 1 h 457"/>
                  <a:gd name="T118" fmla="*/ 1 w 488"/>
                  <a:gd name="T119" fmla="*/ 1 h 457"/>
                  <a:gd name="T120" fmla="*/ 1 w 488"/>
                  <a:gd name="T121" fmla="*/ 1 h 457"/>
                  <a:gd name="T122" fmla="*/ 1 w 488"/>
                  <a:gd name="T123" fmla="*/ 1 h 4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8"/>
                  <a:gd name="T187" fmla="*/ 0 h 457"/>
                  <a:gd name="T188" fmla="*/ 488 w 488"/>
                  <a:gd name="T189" fmla="*/ 457 h 4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8" h="457">
                    <a:moveTo>
                      <a:pt x="243" y="0"/>
                    </a:moveTo>
                    <a:lnTo>
                      <a:pt x="231" y="2"/>
                    </a:lnTo>
                    <a:lnTo>
                      <a:pt x="219" y="2"/>
                    </a:lnTo>
                    <a:lnTo>
                      <a:pt x="207" y="3"/>
                    </a:lnTo>
                    <a:lnTo>
                      <a:pt x="195" y="6"/>
                    </a:lnTo>
                    <a:lnTo>
                      <a:pt x="183" y="8"/>
                    </a:lnTo>
                    <a:lnTo>
                      <a:pt x="172" y="11"/>
                    </a:lnTo>
                    <a:lnTo>
                      <a:pt x="160" y="15"/>
                    </a:lnTo>
                    <a:lnTo>
                      <a:pt x="150" y="18"/>
                    </a:lnTo>
                    <a:lnTo>
                      <a:pt x="138" y="24"/>
                    </a:lnTo>
                    <a:lnTo>
                      <a:pt x="127" y="28"/>
                    </a:lnTo>
                    <a:lnTo>
                      <a:pt x="117" y="34"/>
                    </a:lnTo>
                    <a:lnTo>
                      <a:pt x="108" y="40"/>
                    </a:lnTo>
                    <a:lnTo>
                      <a:pt x="98" y="46"/>
                    </a:lnTo>
                    <a:lnTo>
                      <a:pt x="89" y="52"/>
                    </a:lnTo>
                    <a:lnTo>
                      <a:pt x="80" y="60"/>
                    </a:lnTo>
                    <a:lnTo>
                      <a:pt x="72" y="67"/>
                    </a:lnTo>
                    <a:lnTo>
                      <a:pt x="56" y="83"/>
                    </a:lnTo>
                    <a:lnTo>
                      <a:pt x="49" y="92"/>
                    </a:lnTo>
                    <a:lnTo>
                      <a:pt x="42" y="101"/>
                    </a:lnTo>
                    <a:lnTo>
                      <a:pt x="35" y="110"/>
                    </a:lnTo>
                    <a:lnTo>
                      <a:pt x="30" y="120"/>
                    </a:lnTo>
                    <a:lnTo>
                      <a:pt x="25" y="129"/>
                    </a:lnTo>
                    <a:lnTo>
                      <a:pt x="20" y="140"/>
                    </a:lnTo>
                    <a:lnTo>
                      <a:pt x="14" y="150"/>
                    </a:lnTo>
                    <a:lnTo>
                      <a:pt x="11" y="160"/>
                    </a:lnTo>
                    <a:lnTo>
                      <a:pt x="7" y="172"/>
                    </a:lnTo>
                    <a:lnTo>
                      <a:pt x="6" y="183"/>
                    </a:lnTo>
                    <a:lnTo>
                      <a:pt x="2" y="195"/>
                    </a:lnTo>
                    <a:lnTo>
                      <a:pt x="0" y="205"/>
                    </a:lnTo>
                    <a:lnTo>
                      <a:pt x="0" y="217"/>
                    </a:lnTo>
                    <a:lnTo>
                      <a:pt x="0" y="229"/>
                    </a:lnTo>
                    <a:lnTo>
                      <a:pt x="0" y="241"/>
                    </a:lnTo>
                    <a:lnTo>
                      <a:pt x="0" y="252"/>
                    </a:lnTo>
                    <a:lnTo>
                      <a:pt x="2" y="263"/>
                    </a:lnTo>
                    <a:lnTo>
                      <a:pt x="6" y="275"/>
                    </a:lnTo>
                    <a:lnTo>
                      <a:pt x="7" y="285"/>
                    </a:lnTo>
                    <a:lnTo>
                      <a:pt x="11" y="297"/>
                    </a:lnTo>
                    <a:lnTo>
                      <a:pt x="14" y="307"/>
                    </a:lnTo>
                    <a:lnTo>
                      <a:pt x="20" y="318"/>
                    </a:lnTo>
                    <a:lnTo>
                      <a:pt x="25" y="328"/>
                    </a:lnTo>
                    <a:lnTo>
                      <a:pt x="30" y="337"/>
                    </a:lnTo>
                    <a:lnTo>
                      <a:pt x="35" y="348"/>
                    </a:lnTo>
                    <a:lnTo>
                      <a:pt x="42" y="356"/>
                    </a:lnTo>
                    <a:lnTo>
                      <a:pt x="49" y="365"/>
                    </a:lnTo>
                    <a:lnTo>
                      <a:pt x="56" y="374"/>
                    </a:lnTo>
                    <a:lnTo>
                      <a:pt x="72" y="391"/>
                    </a:lnTo>
                    <a:lnTo>
                      <a:pt x="80" y="398"/>
                    </a:lnTo>
                    <a:lnTo>
                      <a:pt x="89" y="405"/>
                    </a:lnTo>
                    <a:lnTo>
                      <a:pt x="98" y="411"/>
                    </a:lnTo>
                    <a:lnTo>
                      <a:pt x="108" y="417"/>
                    </a:lnTo>
                    <a:lnTo>
                      <a:pt x="117" y="423"/>
                    </a:lnTo>
                    <a:lnTo>
                      <a:pt x="127" y="429"/>
                    </a:lnTo>
                    <a:lnTo>
                      <a:pt x="138" y="434"/>
                    </a:lnTo>
                    <a:lnTo>
                      <a:pt x="150" y="440"/>
                    </a:lnTo>
                    <a:lnTo>
                      <a:pt x="160" y="443"/>
                    </a:lnTo>
                    <a:lnTo>
                      <a:pt x="172" y="447"/>
                    </a:lnTo>
                    <a:lnTo>
                      <a:pt x="183" y="450"/>
                    </a:lnTo>
                    <a:lnTo>
                      <a:pt x="195" y="453"/>
                    </a:lnTo>
                    <a:lnTo>
                      <a:pt x="207" y="454"/>
                    </a:lnTo>
                    <a:lnTo>
                      <a:pt x="219" y="456"/>
                    </a:lnTo>
                    <a:lnTo>
                      <a:pt x="231" y="456"/>
                    </a:lnTo>
                    <a:lnTo>
                      <a:pt x="243" y="457"/>
                    </a:lnTo>
                    <a:lnTo>
                      <a:pt x="257" y="456"/>
                    </a:lnTo>
                    <a:lnTo>
                      <a:pt x="269" y="456"/>
                    </a:lnTo>
                    <a:lnTo>
                      <a:pt x="282" y="454"/>
                    </a:lnTo>
                    <a:lnTo>
                      <a:pt x="294" y="453"/>
                    </a:lnTo>
                    <a:lnTo>
                      <a:pt x="306" y="450"/>
                    </a:lnTo>
                    <a:lnTo>
                      <a:pt x="316" y="447"/>
                    </a:lnTo>
                    <a:lnTo>
                      <a:pt x="328" y="443"/>
                    </a:lnTo>
                    <a:lnTo>
                      <a:pt x="339" y="440"/>
                    </a:lnTo>
                    <a:lnTo>
                      <a:pt x="349" y="435"/>
                    </a:lnTo>
                    <a:lnTo>
                      <a:pt x="360" y="429"/>
                    </a:lnTo>
                    <a:lnTo>
                      <a:pt x="370" y="423"/>
                    </a:lnTo>
                    <a:lnTo>
                      <a:pt x="380" y="417"/>
                    </a:lnTo>
                    <a:lnTo>
                      <a:pt x="391" y="411"/>
                    </a:lnTo>
                    <a:lnTo>
                      <a:pt x="400" y="405"/>
                    </a:lnTo>
                    <a:lnTo>
                      <a:pt x="408" y="398"/>
                    </a:lnTo>
                    <a:lnTo>
                      <a:pt x="417" y="391"/>
                    </a:lnTo>
                    <a:lnTo>
                      <a:pt x="433" y="374"/>
                    </a:lnTo>
                    <a:lnTo>
                      <a:pt x="439" y="365"/>
                    </a:lnTo>
                    <a:lnTo>
                      <a:pt x="446" y="356"/>
                    </a:lnTo>
                    <a:lnTo>
                      <a:pt x="453" y="348"/>
                    </a:lnTo>
                    <a:lnTo>
                      <a:pt x="459" y="337"/>
                    </a:lnTo>
                    <a:lnTo>
                      <a:pt x="464" y="328"/>
                    </a:lnTo>
                    <a:lnTo>
                      <a:pt x="469" y="318"/>
                    </a:lnTo>
                    <a:lnTo>
                      <a:pt x="472" y="307"/>
                    </a:lnTo>
                    <a:lnTo>
                      <a:pt x="478" y="297"/>
                    </a:lnTo>
                    <a:lnTo>
                      <a:pt x="481" y="285"/>
                    </a:lnTo>
                    <a:lnTo>
                      <a:pt x="483" y="275"/>
                    </a:lnTo>
                    <a:lnTo>
                      <a:pt x="485" y="263"/>
                    </a:lnTo>
                    <a:lnTo>
                      <a:pt x="486" y="252"/>
                    </a:lnTo>
                    <a:lnTo>
                      <a:pt x="488" y="241"/>
                    </a:lnTo>
                    <a:lnTo>
                      <a:pt x="488" y="229"/>
                    </a:lnTo>
                    <a:lnTo>
                      <a:pt x="488" y="217"/>
                    </a:lnTo>
                    <a:lnTo>
                      <a:pt x="486" y="205"/>
                    </a:lnTo>
                    <a:lnTo>
                      <a:pt x="485" y="195"/>
                    </a:lnTo>
                    <a:lnTo>
                      <a:pt x="483" y="183"/>
                    </a:lnTo>
                    <a:lnTo>
                      <a:pt x="481" y="172"/>
                    </a:lnTo>
                    <a:lnTo>
                      <a:pt x="478" y="160"/>
                    </a:lnTo>
                    <a:lnTo>
                      <a:pt x="472" y="150"/>
                    </a:lnTo>
                    <a:lnTo>
                      <a:pt x="469" y="140"/>
                    </a:lnTo>
                    <a:lnTo>
                      <a:pt x="464" y="129"/>
                    </a:lnTo>
                    <a:lnTo>
                      <a:pt x="459" y="120"/>
                    </a:lnTo>
                    <a:lnTo>
                      <a:pt x="453" y="110"/>
                    </a:lnTo>
                    <a:lnTo>
                      <a:pt x="446" y="101"/>
                    </a:lnTo>
                    <a:lnTo>
                      <a:pt x="439" y="92"/>
                    </a:lnTo>
                    <a:lnTo>
                      <a:pt x="433" y="83"/>
                    </a:lnTo>
                    <a:lnTo>
                      <a:pt x="417" y="67"/>
                    </a:lnTo>
                    <a:lnTo>
                      <a:pt x="408" y="60"/>
                    </a:lnTo>
                    <a:lnTo>
                      <a:pt x="400" y="52"/>
                    </a:lnTo>
                    <a:lnTo>
                      <a:pt x="391" y="46"/>
                    </a:lnTo>
                    <a:lnTo>
                      <a:pt x="380" y="40"/>
                    </a:lnTo>
                    <a:lnTo>
                      <a:pt x="370" y="34"/>
                    </a:lnTo>
                    <a:lnTo>
                      <a:pt x="360" y="28"/>
                    </a:lnTo>
                    <a:lnTo>
                      <a:pt x="349" y="24"/>
                    </a:lnTo>
                    <a:lnTo>
                      <a:pt x="339" y="18"/>
                    </a:lnTo>
                    <a:lnTo>
                      <a:pt x="328" y="15"/>
                    </a:lnTo>
                    <a:lnTo>
                      <a:pt x="316" y="11"/>
                    </a:lnTo>
                    <a:lnTo>
                      <a:pt x="306" y="8"/>
                    </a:lnTo>
                    <a:lnTo>
                      <a:pt x="294" y="6"/>
                    </a:lnTo>
                    <a:lnTo>
                      <a:pt x="282" y="3"/>
                    </a:lnTo>
                    <a:lnTo>
                      <a:pt x="269" y="2"/>
                    </a:lnTo>
                    <a:lnTo>
                      <a:pt x="257" y="2"/>
                    </a:lnTo>
                    <a:lnTo>
                      <a:pt x="243"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7134" name="Freeform 258"/>
              <p:cNvSpPr>
                <a:spLocks/>
              </p:cNvSpPr>
              <p:nvPr/>
            </p:nvSpPr>
            <p:spPr bwMode="auto">
              <a:xfrm>
                <a:off x="3246" y="2858"/>
                <a:ext cx="244" cy="229"/>
              </a:xfrm>
              <a:custGeom>
                <a:avLst/>
                <a:gdLst>
                  <a:gd name="T0" fmla="*/ 1 w 488"/>
                  <a:gd name="T1" fmla="*/ 1 h 457"/>
                  <a:gd name="T2" fmla="*/ 1 w 488"/>
                  <a:gd name="T3" fmla="*/ 1 h 457"/>
                  <a:gd name="T4" fmla="*/ 1 w 488"/>
                  <a:gd name="T5" fmla="*/ 1 h 457"/>
                  <a:gd name="T6" fmla="*/ 1 w 488"/>
                  <a:gd name="T7" fmla="*/ 1 h 457"/>
                  <a:gd name="T8" fmla="*/ 1 w 488"/>
                  <a:gd name="T9" fmla="*/ 1 h 457"/>
                  <a:gd name="T10" fmla="*/ 1 w 488"/>
                  <a:gd name="T11" fmla="*/ 1 h 457"/>
                  <a:gd name="T12" fmla="*/ 1 w 488"/>
                  <a:gd name="T13" fmla="*/ 1 h 457"/>
                  <a:gd name="T14" fmla="*/ 1 w 488"/>
                  <a:gd name="T15" fmla="*/ 1 h 457"/>
                  <a:gd name="T16" fmla="*/ 1 w 488"/>
                  <a:gd name="T17" fmla="*/ 1 h 457"/>
                  <a:gd name="T18" fmla="*/ 1 w 488"/>
                  <a:gd name="T19" fmla="*/ 1 h 457"/>
                  <a:gd name="T20" fmla="*/ 1 w 488"/>
                  <a:gd name="T21" fmla="*/ 1 h 457"/>
                  <a:gd name="T22" fmla="*/ 1 w 488"/>
                  <a:gd name="T23" fmla="*/ 1 h 457"/>
                  <a:gd name="T24" fmla="*/ 1 w 488"/>
                  <a:gd name="T25" fmla="*/ 1 h 457"/>
                  <a:gd name="T26" fmla="*/ 1 w 488"/>
                  <a:gd name="T27" fmla="*/ 1 h 457"/>
                  <a:gd name="T28" fmla="*/ 0 w 488"/>
                  <a:gd name="T29" fmla="*/ 1 h 457"/>
                  <a:gd name="T30" fmla="*/ 0 w 488"/>
                  <a:gd name="T31" fmla="*/ 1 h 457"/>
                  <a:gd name="T32" fmla="*/ 0 w 488"/>
                  <a:gd name="T33" fmla="*/ 1 h 457"/>
                  <a:gd name="T34" fmla="*/ 1 w 488"/>
                  <a:gd name="T35" fmla="*/ 1 h 457"/>
                  <a:gd name="T36" fmla="*/ 1 w 488"/>
                  <a:gd name="T37" fmla="*/ 1 h 457"/>
                  <a:gd name="T38" fmla="*/ 1 w 488"/>
                  <a:gd name="T39" fmla="*/ 1 h 457"/>
                  <a:gd name="T40" fmla="*/ 1 w 488"/>
                  <a:gd name="T41" fmla="*/ 1 h 457"/>
                  <a:gd name="T42" fmla="*/ 1 w 488"/>
                  <a:gd name="T43" fmla="*/ 1 h 457"/>
                  <a:gd name="T44" fmla="*/ 1 w 488"/>
                  <a:gd name="T45" fmla="*/ 1 h 457"/>
                  <a:gd name="T46" fmla="*/ 1 w 488"/>
                  <a:gd name="T47" fmla="*/ 1 h 457"/>
                  <a:gd name="T48" fmla="*/ 1 w 488"/>
                  <a:gd name="T49" fmla="*/ 1 h 457"/>
                  <a:gd name="T50" fmla="*/ 1 w 488"/>
                  <a:gd name="T51" fmla="*/ 1 h 457"/>
                  <a:gd name="T52" fmla="*/ 1 w 488"/>
                  <a:gd name="T53" fmla="*/ 1 h 457"/>
                  <a:gd name="T54" fmla="*/ 1 w 488"/>
                  <a:gd name="T55" fmla="*/ 1 h 457"/>
                  <a:gd name="T56" fmla="*/ 1 w 488"/>
                  <a:gd name="T57" fmla="*/ 1 h 457"/>
                  <a:gd name="T58" fmla="*/ 1 w 488"/>
                  <a:gd name="T59" fmla="*/ 1 h 457"/>
                  <a:gd name="T60" fmla="*/ 1 w 488"/>
                  <a:gd name="T61" fmla="*/ 1 h 457"/>
                  <a:gd name="T62" fmla="*/ 1 w 488"/>
                  <a:gd name="T63" fmla="*/ 1 h 457"/>
                  <a:gd name="T64" fmla="*/ 1 w 488"/>
                  <a:gd name="T65" fmla="*/ 1 h 457"/>
                  <a:gd name="T66" fmla="*/ 1 w 488"/>
                  <a:gd name="T67" fmla="*/ 1 h 457"/>
                  <a:gd name="T68" fmla="*/ 1 w 488"/>
                  <a:gd name="T69" fmla="*/ 1 h 457"/>
                  <a:gd name="T70" fmla="*/ 1 w 488"/>
                  <a:gd name="T71" fmla="*/ 1 h 457"/>
                  <a:gd name="T72" fmla="*/ 1 w 488"/>
                  <a:gd name="T73" fmla="*/ 1 h 457"/>
                  <a:gd name="T74" fmla="*/ 1 w 488"/>
                  <a:gd name="T75" fmla="*/ 1 h 457"/>
                  <a:gd name="T76" fmla="*/ 1 w 488"/>
                  <a:gd name="T77" fmla="*/ 1 h 457"/>
                  <a:gd name="T78" fmla="*/ 1 w 488"/>
                  <a:gd name="T79" fmla="*/ 1 h 457"/>
                  <a:gd name="T80" fmla="*/ 1 w 488"/>
                  <a:gd name="T81" fmla="*/ 1 h 457"/>
                  <a:gd name="T82" fmla="*/ 1 w 488"/>
                  <a:gd name="T83" fmla="*/ 1 h 457"/>
                  <a:gd name="T84" fmla="*/ 1 w 488"/>
                  <a:gd name="T85" fmla="*/ 1 h 457"/>
                  <a:gd name="T86" fmla="*/ 1 w 488"/>
                  <a:gd name="T87" fmla="*/ 1 h 457"/>
                  <a:gd name="T88" fmla="*/ 1 w 488"/>
                  <a:gd name="T89" fmla="*/ 1 h 457"/>
                  <a:gd name="T90" fmla="*/ 1 w 488"/>
                  <a:gd name="T91" fmla="*/ 1 h 457"/>
                  <a:gd name="T92" fmla="*/ 1 w 488"/>
                  <a:gd name="T93" fmla="*/ 1 h 457"/>
                  <a:gd name="T94" fmla="*/ 1 w 488"/>
                  <a:gd name="T95" fmla="*/ 1 h 457"/>
                  <a:gd name="T96" fmla="*/ 1 w 488"/>
                  <a:gd name="T97" fmla="*/ 1 h 457"/>
                  <a:gd name="T98" fmla="*/ 1 w 488"/>
                  <a:gd name="T99" fmla="*/ 1 h 457"/>
                  <a:gd name="T100" fmla="*/ 1 w 488"/>
                  <a:gd name="T101" fmla="*/ 1 h 457"/>
                  <a:gd name="T102" fmla="*/ 1 w 488"/>
                  <a:gd name="T103" fmla="*/ 1 h 457"/>
                  <a:gd name="T104" fmla="*/ 1 w 488"/>
                  <a:gd name="T105" fmla="*/ 1 h 457"/>
                  <a:gd name="T106" fmla="*/ 1 w 488"/>
                  <a:gd name="T107" fmla="*/ 1 h 457"/>
                  <a:gd name="T108" fmla="*/ 1 w 488"/>
                  <a:gd name="T109" fmla="*/ 1 h 457"/>
                  <a:gd name="T110" fmla="*/ 1 w 488"/>
                  <a:gd name="T111" fmla="*/ 1 h 457"/>
                  <a:gd name="T112" fmla="*/ 1 w 488"/>
                  <a:gd name="T113" fmla="*/ 1 h 457"/>
                  <a:gd name="T114" fmla="*/ 1 w 488"/>
                  <a:gd name="T115" fmla="*/ 1 h 457"/>
                  <a:gd name="T116" fmla="*/ 1 w 488"/>
                  <a:gd name="T117" fmla="*/ 1 h 457"/>
                  <a:gd name="T118" fmla="*/ 1 w 488"/>
                  <a:gd name="T119" fmla="*/ 1 h 457"/>
                  <a:gd name="T120" fmla="*/ 1 w 488"/>
                  <a:gd name="T121" fmla="*/ 1 h 457"/>
                  <a:gd name="T122" fmla="*/ 1 w 488"/>
                  <a:gd name="T123" fmla="*/ 1 h 4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8"/>
                  <a:gd name="T187" fmla="*/ 0 h 457"/>
                  <a:gd name="T188" fmla="*/ 488 w 488"/>
                  <a:gd name="T189" fmla="*/ 457 h 4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8" h="457">
                    <a:moveTo>
                      <a:pt x="243" y="0"/>
                    </a:moveTo>
                    <a:lnTo>
                      <a:pt x="231" y="2"/>
                    </a:lnTo>
                    <a:lnTo>
                      <a:pt x="219" y="2"/>
                    </a:lnTo>
                    <a:lnTo>
                      <a:pt x="207" y="3"/>
                    </a:lnTo>
                    <a:lnTo>
                      <a:pt x="195" y="6"/>
                    </a:lnTo>
                    <a:lnTo>
                      <a:pt x="183" y="8"/>
                    </a:lnTo>
                    <a:lnTo>
                      <a:pt x="172" y="11"/>
                    </a:lnTo>
                    <a:lnTo>
                      <a:pt x="160" y="15"/>
                    </a:lnTo>
                    <a:lnTo>
                      <a:pt x="150" y="18"/>
                    </a:lnTo>
                    <a:lnTo>
                      <a:pt x="138" y="24"/>
                    </a:lnTo>
                    <a:lnTo>
                      <a:pt x="127" y="28"/>
                    </a:lnTo>
                    <a:lnTo>
                      <a:pt x="117" y="34"/>
                    </a:lnTo>
                    <a:lnTo>
                      <a:pt x="108" y="40"/>
                    </a:lnTo>
                    <a:lnTo>
                      <a:pt x="98" y="46"/>
                    </a:lnTo>
                    <a:lnTo>
                      <a:pt x="89" y="52"/>
                    </a:lnTo>
                    <a:lnTo>
                      <a:pt x="80" y="60"/>
                    </a:lnTo>
                    <a:lnTo>
                      <a:pt x="72" y="67"/>
                    </a:lnTo>
                    <a:lnTo>
                      <a:pt x="56" y="83"/>
                    </a:lnTo>
                    <a:lnTo>
                      <a:pt x="49" y="92"/>
                    </a:lnTo>
                    <a:lnTo>
                      <a:pt x="42" y="101"/>
                    </a:lnTo>
                    <a:lnTo>
                      <a:pt x="35" y="110"/>
                    </a:lnTo>
                    <a:lnTo>
                      <a:pt x="30" y="120"/>
                    </a:lnTo>
                    <a:lnTo>
                      <a:pt x="25" y="129"/>
                    </a:lnTo>
                    <a:lnTo>
                      <a:pt x="20" y="140"/>
                    </a:lnTo>
                    <a:lnTo>
                      <a:pt x="14" y="150"/>
                    </a:lnTo>
                    <a:lnTo>
                      <a:pt x="11" y="160"/>
                    </a:lnTo>
                    <a:lnTo>
                      <a:pt x="7" y="172"/>
                    </a:lnTo>
                    <a:lnTo>
                      <a:pt x="6" y="183"/>
                    </a:lnTo>
                    <a:lnTo>
                      <a:pt x="2" y="195"/>
                    </a:lnTo>
                    <a:lnTo>
                      <a:pt x="0" y="205"/>
                    </a:lnTo>
                    <a:lnTo>
                      <a:pt x="0" y="217"/>
                    </a:lnTo>
                    <a:lnTo>
                      <a:pt x="0" y="229"/>
                    </a:lnTo>
                    <a:lnTo>
                      <a:pt x="0" y="241"/>
                    </a:lnTo>
                    <a:lnTo>
                      <a:pt x="0" y="252"/>
                    </a:lnTo>
                    <a:lnTo>
                      <a:pt x="2" y="263"/>
                    </a:lnTo>
                    <a:lnTo>
                      <a:pt x="6" y="275"/>
                    </a:lnTo>
                    <a:lnTo>
                      <a:pt x="7" y="285"/>
                    </a:lnTo>
                    <a:lnTo>
                      <a:pt x="11" y="297"/>
                    </a:lnTo>
                    <a:lnTo>
                      <a:pt x="14" y="307"/>
                    </a:lnTo>
                    <a:lnTo>
                      <a:pt x="20" y="318"/>
                    </a:lnTo>
                    <a:lnTo>
                      <a:pt x="25" y="328"/>
                    </a:lnTo>
                    <a:lnTo>
                      <a:pt x="30" y="337"/>
                    </a:lnTo>
                    <a:lnTo>
                      <a:pt x="35" y="348"/>
                    </a:lnTo>
                    <a:lnTo>
                      <a:pt x="42" y="356"/>
                    </a:lnTo>
                    <a:lnTo>
                      <a:pt x="49" y="365"/>
                    </a:lnTo>
                    <a:lnTo>
                      <a:pt x="56" y="374"/>
                    </a:lnTo>
                    <a:lnTo>
                      <a:pt x="72" y="391"/>
                    </a:lnTo>
                    <a:lnTo>
                      <a:pt x="80" y="398"/>
                    </a:lnTo>
                    <a:lnTo>
                      <a:pt x="89" y="405"/>
                    </a:lnTo>
                    <a:lnTo>
                      <a:pt x="98" y="411"/>
                    </a:lnTo>
                    <a:lnTo>
                      <a:pt x="108" y="417"/>
                    </a:lnTo>
                    <a:lnTo>
                      <a:pt x="117" y="423"/>
                    </a:lnTo>
                    <a:lnTo>
                      <a:pt x="127" y="429"/>
                    </a:lnTo>
                    <a:lnTo>
                      <a:pt x="138" y="434"/>
                    </a:lnTo>
                    <a:lnTo>
                      <a:pt x="150" y="440"/>
                    </a:lnTo>
                    <a:lnTo>
                      <a:pt x="160" y="443"/>
                    </a:lnTo>
                    <a:lnTo>
                      <a:pt x="172" y="447"/>
                    </a:lnTo>
                    <a:lnTo>
                      <a:pt x="183" y="450"/>
                    </a:lnTo>
                    <a:lnTo>
                      <a:pt x="195" y="453"/>
                    </a:lnTo>
                    <a:lnTo>
                      <a:pt x="207" y="454"/>
                    </a:lnTo>
                    <a:lnTo>
                      <a:pt x="219" y="456"/>
                    </a:lnTo>
                    <a:lnTo>
                      <a:pt x="231" y="456"/>
                    </a:lnTo>
                    <a:lnTo>
                      <a:pt x="243" y="457"/>
                    </a:lnTo>
                    <a:lnTo>
                      <a:pt x="257" y="456"/>
                    </a:lnTo>
                    <a:lnTo>
                      <a:pt x="269" y="456"/>
                    </a:lnTo>
                    <a:lnTo>
                      <a:pt x="282" y="454"/>
                    </a:lnTo>
                    <a:lnTo>
                      <a:pt x="294" y="453"/>
                    </a:lnTo>
                    <a:lnTo>
                      <a:pt x="306" y="450"/>
                    </a:lnTo>
                    <a:lnTo>
                      <a:pt x="316" y="447"/>
                    </a:lnTo>
                    <a:lnTo>
                      <a:pt x="328" y="443"/>
                    </a:lnTo>
                    <a:lnTo>
                      <a:pt x="339" y="440"/>
                    </a:lnTo>
                    <a:lnTo>
                      <a:pt x="349" y="435"/>
                    </a:lnTo>
                    <a:lnTo>
                      <a:pt x="360" y="429"/>
                    </a:lnTo>
                    <a:lnTo>
                      <a:pt x="370" y="423"/>
                    </a:lnTo>
                    <a:lnTo>
                      <a:pt x="380" y="417"/>
                    </a:lnTo>
                    <a:lnTo>
                      <a:pt x="391" y="411"/>
                    </a:lnTo>
                    <a:lnTo>
                      <a:pt x="400" y="405"/>
                    </a:lnTo>
                    <a:lnTo>
                      <a:pt x="408" y="398"/>
                    </a:lnTo>
                    <a:lnTo>
                      <a:pt x="417" y="391"/>
                    </a:lnTo>
                    <a:lnTo>
                      <a:pt x="433" y="374"/>
                    </a:lnTo>
                    <a:lnTo>
                      <a:pt x="439" y="365"/>
                    </a:lnTo>
                    <a:lnTo>
                      <a:pt x="446" y="356"/>
                    </a:lnTo>
                    <a:lnTo>
                      <a:pt x="453" y="348"/>
                    </a:lnTo>
                    <a:lnTo>
                      <a:pt x="459" y="337"/>
                    </a:lnTo>
                    <a:lnTo>
                      <a:pt x="464" y="328"/>
                    </a:lnTo>
                    <a:lnTo>
                      <a:pt x="469" y="318"/>
                    </a:lnTo>
                    <a:lnTo>
                      <a:pt x="472" y="307"/>
                    </a:lnTo>
                    <a:lnTo>
                      <a:pt x="478" y="297"/>
                    </a:lnTo>
                    <a:lnTo>
                      <a:pt x="481" y="285"/>
                    </a:lnTo>
                    <a:lnTo>
                      <a:pt x="483" y="275"/>
                    </a:lnTo>
                    <a:lnTo>
                      <a:pt x="485" y="263"/>
                    </a:lnTo>
                    <a:lnTo>
                      <a:pt x="486" y="252"/>
                    </a:lnTo>
                    <a:lnTo>
                      <a:pt x="488" y="241"/>
                    </a:lnTo>
                    <a:lnTo>
                      <a:pt x="488" y="229"/>
                    </a:lnTo>
                    <a:lnTo>
                      <a:pt x="488" y="217"/>
                    </a:lnTo>
                    <a:lnTo>
                      <a:pt x="486" y="205"/>
                    </a:lnTo>
                    <a:lnTo>
                      <a:pt x="485" y="195"/>
                    </a:lnTo>
                    <a:lnTo>
                      <a:pt x="483" y="183"/>
                    </a:lnTo>
                    <a:lnTo>
                      <a:pt x="481" y="172"/>
                    </a:lnTo>
                    <a:lnTo>
                      <a:pt x="478" y="160"/>
                    </a:lnTo>
                    <a:lnTo>
                      <a:pt x="472" y="150"/>
                    </a:lnTo>
                    <a:lnTo>
                      <a:pt x="469" y="140"/>
                    </a:lnTo>
                    <a:lnTo>
                      <a:pt x="464" y="129"/>
                    </a:lnTo>
                    <a:lnTo>
                      <a:pt x="459" y="120"/>
                    </a:lnTo>
                    <a:lnTo>
                      <a:pt x="453" y="110"/>
                    </a:lnTo>
                    <a:lnTo>
                      <a:pt x="446" y="101"/>
                    </a:lnTo>
                    <a:lnTo>
                      <a:pt x="439" y="92"/>
                    </a:lnTo>
                    <a:lnTo>
                      <a:pt x="433" y="83"/>
                    </a:lnTo>
                    <a:lnTo>
                      <a:pt x="417" y="67"/>
                    </a:lnTo>
                    <a:lnTo>
                      <a:pt x="408" y="60"/>
                    </a:lnTo>
                    <a:lnTo>
                      <a:pt x="400" y="52"/>
                    </a:lnTo>
                    <a:lnTo>
                      <a:pt x="391" y="46"/>
                    </a:lnTo>
                    <a:lnTo>
                      <a:pt x="380" y="40"/>
                    </a:lnTo>
                    <a:lnTo>
                      <a:pt x="370" y="34"/>
                    </a:lnTo>
                    <a:lnTo>
                      <a:pt x="360" y="28"/>
                    </a:lnTo>
                    <a:lnTo>
                      <a:pt x="349" y="24"/>
                    </a:lnTo>
                    <a:lnTo>
                      <a:pt x="339" y="18"/>
                    </a:lnTo>
                    <a:lnTo>
                      <a:pt x="328" y="15"/>
                    </a:lnTo>
                    <a:lnTo>
                      <a:pt x="316" y="11"/>
                    </a:lnTo>
                    <a:lnTo>
                      <a:pt x="306" y="8"/>
                    </a:lnTo>
                    <a:lnTo>
                      <a:pt x="294" y="6"/>
                    </a:lnTo>
                    <a:lnTo>
                      <a:pt x="282" y="3"/>
                    </a:lnTo>
                    <a:lnTo>
                      <a:pt x="269" y="2"/>
                    </a:lnTo>
                    <a:lnTo>
                      <a:pt x="257" y="2"/>
                    </a:lnTo>
                    <a:lnTo>
                      <a:pt x="243"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135" name="Rectangle 259"/>
              <p:cNvSpPr>
                <a:spLocks noChangeArrowheads="1"/>
              </p:cNvSpPr>
              <p:nvPr/>
            </p:nvSpPr>
            <p:spPr bwMode="auto">
              <a:xfrm>
                <a:off x="3355" y="2908"/>
                <a:ext cx="6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400" b="1">
                    <a:solidFill>
                      <a:srgbClr val="595959"/>
                    </a:solidFill>
                  </a:rPr>
                  <a:t>VV</a:t>
                </a:r>
                <a:endParaRPr lang="nb-NO"/>
              </a:p>
            </p:txBody>
          </p:sp>
          <p:sp>
            <p:nvSpPr>
              <p:cNvPr id="37136" name="Rectangle 260"/>
              <p:cNvSpPr>
                <a:spLocks noChangeArrowheads="1"/>
              </p:cNvSpPr>
              <p:nvPr/>
            </p:nvSpPr>
            <p:spPr bwMode="auto">
              <a:xfrm>
                <a:off x="3313" y="2945"/>
                <a:ext cx="155"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400" b="1">
                    <a:solidFill>
                      <a:srgbClr val="595959"/>
                    </a:solidFill>
                  </a:rPr>
                  <a:t>bereder</a:t>
                </a:r>
                <a:endParaRPr lang="nb-NO"/>
              </a:p>
            </p:txBody>
          </p:sp>
          <p:sp>
            <p:nvSpPr>
              <p:cNvPr id="37137" name="Line 261"/>
              <p:cNvSpPr>
                <a:spLocks noChangeShapeType="1"/>
              </p:cNvSpPr>
              <p:nvPr/>
            </p:nvSpPr>
            <p:spPr bwMode="auto">
              <a:xfrm flipH="1">
                <a:off x="3042" y="2954"/>
                <a:ext cx="206" cy="0"/>
              </a:xfrm>
              <a:prstGeom prst="line">
                <a:avLst/>
              </a:prstGeom>
              <a:noFill/>
              <a:ln w="23813">
                <a:solidFill>
                  <a:srgbClr val="72BFC5"/>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138" name="Freeform 262"/>
              <p:cNvSpPr>
                <a:spLocks/>
              </p:cNvSpPr>
              <p:nvPr/>
            </p:nvSpPr>
            <p:spPr bwMode="auto">
              <a:xfrm>
                <a:off x="3155" y="2935"/>
                <a:ext cx="40" cy="38"/>
              </a:xfrm>
              <a:custGeom>
                <a:avLst/>
                <a:gdLst>
                  <a:gd name="T0" fmla="*/ 0 w 80"/>
                  <a:gd name="T1" fmla="*/ 0 h 77"/>
                  <a:gd name="T2" fmla="*/ 1 w 80"/>
                  <a:gd name="T3" fmla="*/ 0 h 77"/>
                  <a:gd name="T4" fmla="*/ 1 w 80"/>
                  <a:gd name="T5" fmla="*/ 0 h 77"/>
                  <a:gd name="T6" fmla="*/ 0 w 80"/>
                  <a:gd name="T7" fmla="*/ 0 h 77"/>
                  <a:gd name="T8" fmla="*/ 0 60000 65536"/>
                  <a:gd name="T9" fmla="*/ 0 60000 65536"/>
                  <a:gd name="T10" fmla="*/ 0 60000 65536"/>
                  <a:gd name="T11" fmla="*/ 0 60000 65536"/>
                  <a:gd name="T12" fmla="*/ 0 w 80"/>
                  <a:gd name="T13" fmla="*/ 0 h 77"/>
                  <a:gd name="T14" fmla="*/ 80 w 80"/>
                  <a:gd name="T15" fmla="*/ 77 h 77"/>
                </a:gdLst>
                <a:ahLst/>
                <a:cxnLst>
                  <a:cxn ang="T8">
                    <a:pos x="T0" y="T1"/>
                  </a:cxn>
                  <a:cxn ang="T9">
                    <a:pos x="T2" y="T3"/>
                  </a:cxn>
                  <a:cxn ang="T10">
                    <a:pos x="T4" y="T5"/>
                  </a:cxn>
                  <a:cxn ang="T11">
                    <a:pos x="T6" y="T7"/>
                  </a:cxn>
                </a:cxnLst>
                <a:rect l="T12" t="T13" r="T14" b="T15"/>
                <a:pathLst>
                  <a:path w="80" h="77">
                    <a:moveTo>
                      <a:pt x="0" y="39"/>
                    </a:moveTo>
                    <a:lnTo>
                      <a:pt x="80" y="77"/>
                    </a:lnTo>
                    <a:lnTo>
                      <a:pt x="80" y="0"/>
                    </a:lnTo>
                    <a:lnTo>
                      <a:pt x="0" y="39"/>
                    </a:lnTo>
                    <a:close/>
                  </a:path>
                </a:pathLst>
              </a:custGeom>
              <a:solidFill>
                <a:srgbClr val="9ED3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7139" name="Freeform 263"/>
              <p:cNvSpPr>
                <a:spLocks/>
              </p:cNvSpPr>
              <p:nvPr/>
            </p:nvSpPr>
            <p:spPr bwMode="auto">
              <a:xfrm>
                <a:off x="3155" y="2935"/>
                <a:ext cx="40" cy="38"/>
              </a:xfrm>
              <a:custGeom>
                <a:avLst/>
                <a:gdLst>
                  <a:gd name="T0" fmla="*/ 0 w 80"/>
                  <a:gd name="T1" fmla="*/ 0 h 77"/>
                  <a:gd name="T2" fmla="*/ 1 w 80"/>
                  <a:gd name="T3" fmla="*/ 0 h 77"/>
                  <a:gd name="T4" fmla="*/ 1 w 80"/>
                  <a:gd name="T5" fmla="*/ 0 h 77"/>
                  <a:gd name="T6" fmla="*/ 0 w 80"/>
                  <a:gd name="T7" fmla="*/ 0 h 77"/>
                  <a:gd name="T8" fmla="*/ 0 60000 65536"/>
                  <a:gd name="T9" fmla="*/ 0 60000 65536"/>
                  <a:gd name="T10" fmla="*/ 0 60000 65536"/>
                  <a:gd name="T11" fmla="*/ 0 60000 65536"/>
                  <a:gd name="T12" fmla="*/ 0 w 80"/>
                  <a:gd name="T13" fmla="*/ 0 h 77"/>
                  <a:gd name="T14" fmla="*/ 80 w 80"/>
                  <a:gd name="T15" fmla="*/ 77 h 77"/>
                </a:gdLst>
                <a:ahLst/>
                <a:cxnLst>
                  <a:cxn ang="T8">
                    <a:pos x="T0" y="T1"/>
                  </a:cxn>
                  <a:cxn ang="T9">
                    <a:pos x="T2" y="T3"/>
                  </a:cxn>
                  <a:cxn ang="T10">
                    <a:pos x="T4" y="T5"/>
                  </a:cxn>
                  <a:cxn ang="T11">
                    <a:pos x="T6" y="T7"/>
                  </a:cxn>
                </a:cxnLst>
                <a:rect l="T12" t="T13" r="T14" b="T15"/>
                <a:pathLst>
                  <a:path w="80" h="77">
                    <a:moveTo>
                      <a:pt x="0" y="39"/>
                    </a:moveTo>
                    <a:lnTo>
                      <a:pt x="80" y="77"/>
                    </a:lnTo>
                    <a:lnTo>
                      <a:pt x="80" y="0"/>
                    </a:lnTo>
                    <a:lnTo>
                      <a:pt x="0" y="39"/>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140" name="Rectangle 264"/>
              <p:cNvSpPr>
                <a:spLocks noChangeArrowheads="1"/>
              </p:cNvSpPr>
              <p:nvPr/>
            </p:nvSpPr>
            <p:spPr bwMode="auto">
              <a:xfrm>
                <a:off x="2473" y="2134"/>
                <a:ext cx="1139" cy="1029"/>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7141" name="Picture 2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8" y="1257"/>
                <a:ext cx="1204"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142" name="Rectangle 266"/>
              <p:cNvSpPr>
                <a:spLocks noChangeArrowheads="1"/>
              </p:cNvSpPr>
              <p:nvPr/>
            </p:nvSpPr>
            <p:spPr bwMode="auto">
              <a:xfrm>
                <a:off x="2473" y="2134"/>
                <a:ext cx="1139" cy="1029"/>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143" name="Rectangle 267"/>
              <p:cNvSpPr>
                <a:spLocks noChangeArrowheads="1"/>
              </p:cNvSpPr>
              <p:nvPr/>
            </p:nvSpPr>
            <p:spPr bwMode="auto">
              <a:xfrm>
                <a:off x="2473" y="2134"/>
                <a:ext cx="1139" cy="1029"/>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44" name="Rectangle 268"/>
              <p:cNvSpPr>
                <a:spLocks noChangeArrowheads="1"/>
              </p:cNvSpPr>
              <p:nvPr/>
            </p:nvSpPr>
            <p:spPr bwMode="auto">
              <a:xfrm>
                <a:off x="2677" y="2249"/>
                <a:ext cx="365" cy="80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145" name="Rectangle 269"/>
              <p:cNvSpPr>
                <a:spLocks noChangeArrowheads="1"/>
              </p:cNvSpPr>
              <p:nvPr/>
            </p:nvSpPr>
            <p:spPr bwMode="auto">
              <a:xfrm>
                <a:off x="2677" y="2249"/>
                <a:ext cx="365" cy="800"/>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46" name="Rectangle 270"/>
              <p:cNvSpPr>
                <a:spLocks noChangeArrowheads="1"/>
              </p:cNvSpPr>
              <p:nvPr/>
            </p:nvSpPr>
            <p:spPr bwMode="auto">
              <a:xfrm>
                <a:off x="2727" y="2520"/>
                <a:ext cx="289"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700" b="1">
                    <a:solidFill>
                      <a:srgbClr val="595959"/>
                    </a:solidFill>
                  </a:rPr>
                  <a:t>Styrings</a:t>
                </a:r>
                <a:endParaRPr lang="nb-NO"/>
              </a:p>
            </p:txBody>
          </p:sp>
          <p:sp>
            <p:nvSpPr>
              <p:cNvPr id="37147" name="Rectangle 271"/>
              <p:cNvSpPr>
                <a:spLocks noChangeArrowheads="1"/>
              </p:cNvSpPr>
              <p:nvPr/>
            </p:nvSpPr>
            <p:spPr bwMode="auto">
              <a:xfrm>
                <a:off x="2988" y="2520"/>
                <a:ext cx="5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700" b="1">
                    <a:solidFill>
                      <a:srgbClr val="595959"/>
                    </a:solidFill>
                  </a:rPr>
                  <a:t>-</a:t>
                </a:r>
                <a:endParaRPr lang="nb-NO"/>
              </a:p>
            </p:txBody>
          </p:sp>
          <p:sp>
            <p:nvSpPr>
              <p:cNvPr id="37148" name="Rectangle 272"/>
              <p:cNvSpPr>
                <a:spLocks noChangeArrowheads="1"/>
              </p:cNvSpPr>
              <p:nvPr/>
            </p:nvSpPr>
            <p:spPr bwMode="auto">
              <a:xfrm>
                <a:off x="2781" y="2586"/>
                <a:ext cx="20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700" b="1">
                    <a:solidFill>
                      <a:srgbClr val="595959"/>
                    </a:solidFill>
                  </a:rPr>
                  <a:t>enhet</a:t>
                </a:r>
                <a:endParaRPr lang="nb-NO"/>
              </a:p>
            </p:txBody>
          </p:sp>
          <p:sp>
            <p:nvSpPr>
              <p:cNvPr id="37149" name="Freeform 273"/>
              <p:cNvSpPr>
                <a:spLocks/>
              </p:cNvSpPr>
              <p:nvPr/>
            </p:nvSpPr>
            <p:spPr bwMode="auto">
              <a:xfrm>
                <a:off x="3246" y="2858"/>
                <a:ext cx="244" cy="229"/>
              </a:xfrm>
              <a:custGeom>
                <a:avLst/>
                <a:gdLst>
                  <a:gd name="T0" fmla="*/ 1 w 488"/>
                  <a:gd name="T1" fmla="*/ 1 h 457"/>
                  <a:gd name="T2" fmla="*/ 1 w 488"/>
                  <a:gd name="T3" fmla="*/ 1 h 457"/>
                  <a:gd name="T4" fmla="*/ 1 w 488"/>
                  <a:gd name="T5" fmla="*/ 1 h 457"/>
                  <a:gd name="T6" fmla="*/ 1 w 488"/>
                  <a:gd name="T7" fmla="*/ 1 h 457"/>
                  <a:gd name="T8" fmla="*/ 1 w 488"/>
                  <a:gd name="T9" fmla="*/ 1 h 457"/>
                  <a:gd name="T10" fmla="*/ 1 w 488"/>
                  <a:gd name="T11" fmla="*/ 1 h 457"/>
                  <a:gd name="T12" fmla="*/ 1 w 488"/>
                  <a:gd name="T13" fmla="*/ 1 h 457"/>
                  <a:gd name="T14" fmla="*/ 1 w 488"/>
                  <a:gd name="T15" fmla="*/ 1 h 457"/>
                  <a:gd name="T16" fmla="*/ 1 w 488"/>
                  <a:gd name="T17" fmla="*/ 1 h 457"/>
                  <a:gd name="T18" fmla="*/ 1 w 488"/>
                  <a:gd name="T19" fmla="*/ 1 h 457"/>
                  <a:gd name="T20" fmla="*/ 1 w 488"/>
                  <a:gd name="T21" fmla="*/ 1 h 457"/>
                  <a:gd name="T22" fmla="*/ 1 w 488"/>
                  <a:gd name="T23" fmla="*/ 1 h 457"/>
                  <a:gd name="T24" fmla="*/ 1 w 488"/>
                  <a:gd name="T25" fmla="*/ 1 h 457"/>
                  <a:gd name="T26" fmla="*/ 1 w 488"/>
                  <a:gd name="T27" fmla="*/ 1 h 457"/>
                  <a:gd name="T28" fmla="*/ 0 w 488"/>
                  <a:gd name="T29" fmla="*/ 1 h 457"/>
                  <a:gd name="T30" fmla="*/ 0 w 488"/>
                  <a:gd name="T31" fmla="*/ 1 h 457"/>
                  <a:gd name="T32" fmla="*/ 0 w 488"/>
                  <a:gd name="T33" fmla="*/ 1 h 457"/>
                  <a:gd name="T34" fmla="*/ 1 w 488"/>
                  <a:gd name="T35" fmla="*/ 1 h 457"/>
                  <a:gd name="T36" fmla="*/ 1 w 488"/>
                  <a:gd name="T37" fmla="*/ 1 h 457"/>
                  <a:gd name="T38" fmla="*/ 1 w 488"/>
                  <a:gd name="T39" fmla="*/ 1 h 457"/>
                  <a:gd name="T40" fmla="*/ 1 w 488"/>
                  <a:gd name="T41" fmla="*/ 1 h 457"/>
                  <a:gd name="T42" fmla="*/ 1 w 488"/>
                  <a:gd name="T43" fmla="*/ 1 h 457"/>
                  <a:gd name="T44" fmla="*/ 1 w 488"/>
                  <a:gd name="T45" fmla="*/ 1 h 457"/>
                  <a:gd name="T46" fmla="*/ 1 w 488"/>
                  <a:gd name="T47" fmla="*/ 1 h 457"/>
                  <a:gd name="T48" fmla="*/ 1 w 488"/>
                  <a:gd name="T49" fmla="*/ 1 h 457"/>
                  <a:gd name="T50" fmla="*/ 1 w 488"/>
                  <a:gd name="T51" fmla="*/ 1 h 457"/>
                  <a:gd name="T52" fmla="*/ 1 w 488"/>
                  <a:gd name="T53" fmla="*/ 1 h 457"/>
                  <a:gd name="T54" fmla="*/ 1 w 488"/>
                  <a:gd name="T55" fmla="*/ 1 h 457"/>
                  <a:gd name="T56" fmla="*/ 1 w 488"/>
                  <a:gd name="T57" fmla="*/ 1 h 457"/>
                  <a:gd name="T58" fmla="*/ 1 w 488"/>
                  <a:gd name="T59" fmla="*/ 1 h 457"/>
                  <a:gd name="T60" fmla="*/ 1 w 488"/>
                  <a:gd name="T61" fmla="*/ 1 h 457"/>
                  <a:gd name="T62" fmla="*/ 1 w 488"/>
                  <a:gd name="T63" fmla="*/ 1 h 457"/>
                  <a:gd name="T64" fmla="*/ 1 w 488"/>
                  <a:gd name="T65" fmla="*/ 1 h 457"/>
                  <a:gd name="T66" fmla="*/ 1 w 488"/>
                  <a:gd name="T67" fmla="*/ 1 h 457"/>
                  <a:gd name="T68" fmla="*/ 1 w 488"/>
                  <a:gd name="T69" fmla="*/ 1 h 457"/>
                  <a:gd name="T70" fmla="*/ 1 w 488"/>
                  <a:gd name="T71" fmla="*/ 1 h 457"/>
                  <a:gd name="T72" fmla="*/ 1 w 488"/>
                  <a:gd name="T73" fmla="*/ 1 h 457"/>
                  <a:gd name="T74" fmla="*/ 1 w 488"/>
                  <a:gd name="T75" fmla="*/ 1 h 457"/>
                  <a:gd name="T76" fmla="*/ 1 w 488"/>
                  <a:gd name="T77" fmla="*/ 1 h 457"/>
                  <a:gd name="T78" fmla="*/ 1 w 488"/>
                  <a:gd name="T79" fmla="*/ 1 h 457"/>
                  <a:gd name="T80" fmla="*/ 1 w 488"/>
                  <a:gd name="T81" fmla="*/ 1 h 457"/>
                  <a:gd name="T82" fmla="*/ 1 w 488"/>
                  <a:gd name="T83" fmla="*/ 1 h 457"/>
                  <a:gd name="T84" fmla="*/ 1 w 488"/>
                  <a:gd name="T85" fmla="*/ 1 h 457"/>
                  <a:gd name="T86" fmla="*/ 1 w 488"/>
                  <a:gd name="T87" fmla="*/ 1 h 457"/>
                  <a:gd name="T88" fmla="*/ 1 w 488"/>
                  <a:gd name="T89" fmla="*/ 1 h 457"/>
                  <a:gd name="T90" fmla="*/ 1 w 488"/>
                  <a:gd name="T91" fmla="*/ 1 h 457"/>
                  <a:gd name="T92" fmla="*/ 1 w 488"/>
                  <a:gd name="T93" fmla="*/ 1 h 457"/>
                  <a:gd name="T94" fmla="*/ 1 w 488"/>
                  <a:gd name="T95" fmla="*/ 1 h 457"/>
                  <a:gd name="T96" fmla="*/ 1 w 488"/>
                  <a:gd name="T97" fmla="*/ 1 h 457"/>
                  <a:gd name="T98" fmla="*/ 1 w 488"/>
                  <a:gd name="T99" fmla="*/ 1 h 457"/>
                  <a:gd name="T100" fmla="*/ 1 w 488"/>
                  <a:gd name="T101" fmla="*/ 1 h 457"/>
                  <a:gd name="T102" fmla="*/ 1 w 488"/>
                  <a:gd name="T103" fmla="*/ 1 h 457"/>
                  <a:gd name="T104" fmla="*/ 1 w 488"/>
                  <a:gd name="T105" fmla="*/ 1 h 457"/>
                  <a:gd name="T106" fmla="*/ 1 w 488"/>
                  <a:gd name="T107" fmla="*/ 1 h 457"/>
                  <a:gd name="T108" fmla="*/ 1 w 488"/>
                  <a:gd name="T109" fmla="*/ 1 h 457"/>
                  <a:gd name="T110" fmla="*/ 1 w 488"/>
                  <a:gd name="T111" fmla="*/ 1 h 457"/>
                  <a:gd name="T112" fmla="*/ 1 w 488"/>
                  <a:gd name="T113" fmla="*/ 1 h 457"/>
                  <a:gd name="T114" fmla="*/ 1 w 488"/>
                  <a:gd name="T115" fmla="*/ 1 h 457"/>
                  <a:gd name="T116" fmla="*/ 1 w 488"/>
                  <a:gd name="T117" fmla="*/ 1 h 457"/>
                  <a:gd name="T118" fmla="*/ 1 w 488"/>
                  <a:gd name="T119" fmla="*/ 1 h 457"/>
                  <a:gd name="T120" fmla="*/ 1 w 488"/>
                  <a:gd name="T121" fmla="*/ 1 h 457"/>
                  <a:gd name="T122" fmla="*/ 1 w 488"/>
                  <a:gd name="T123" fmla="*/ 1 h 4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8"/>
                  <a:gd name="T187" fmla="*/ 0 h 457"/>
                  <a:gd name="T188" fmla="*/ 488 w 488"/>
                  <a:gd name="T189" fmla="*/ 457 h 4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8" h="457">
                    <a:moveTo>
                      <a:pt x="243" y="0"/>
                    </a:moveTo>
                    <a:lnTo>
                      <a:pt x="231" y="2"/>
                    </a:lnTo>
                    <a:lnTo>
                      <a:pt x="219" y="2"/>
                    </a:lnTo>
                    <a:lnTo>
                      <a:pt x="207" y="3"/>
                    </a:lnTo>
                    <a:lnTo>
                      <a:pt x="195" y="6"/>
                    </a:lnTo>
                    <a:lnTo>
                      <a:pt x="183" y="8"/>
                    </a:lnTo>
                    <a:lnTo>
                      <a:pt x="172" y="11"/>
                    </a:lnTo>
                    <a:lnTo>
                      <a:pt x="160" y="15"/>
                    </a:lnTo>
                    <a:lnTo>
                      <a:pt x="150" y="18"/>
                    </a:lnTo>
                    <a:lnTo>
                      <a:pt x="138" y="24"/>
                    </a:lnTo>
                    <a:lnTo>
                      <a:pt x="127" y="28"/>
                    </a:lnTo>
                    <a:lnTo>
                      <a:pt x="117" y="34"/>
                    </a:lnTo>
                    <a:lnTo>
                      <a:pt x="108" y="40"/>
                    </a:lnTo>
                    <a:lnTo>
                      <a:pt x="98" y="46"/>
                    </a:lnTo>
                    <a:lnTo>
                      <a:pt x="89" y="52"/>
                    </a:lnTo>
                    <a:lnTo>
                      <a:pt x="80" y="60"/>
                    </a:lnTo>
                    <a:lnTo>
                      <a:pt x="72" y="67"/>
                    </a:lnTo>
                    <a:lnTo>
                      <a:pt x="56" y="83"/>
                    </a:lnTo>
                    <a:lnTo>
                      <a:pt x="49" y="92"/>
                    </a:lnTo>
                    <a:lnTo>
                      <a:pt x="42" y="101"/>
                    </a:lnTo>
                    <a:lnTo>
                      <a:pt x="35" y="110"/>
                    </a:lnTo>
                    <a:lnTo>
                      <a:pt x="30" y="120"/>
                    </a:lnTo>
                    <a:lnTo>
                      <a:pt x="25" y="129"/>
                    </a:lnTo>
                    <a:lnTo>
                      <a:pt x="20" y="140"/>
                    </a:lnTo>
                    <a:lnTo>
                      <a:pt x="14" y="150"/>
                    </a:lnTo>
                    <a:lnTo>
                      <a:pt x="11" y="160"/>
                    </a:lnTo>
                    <a:lnTo>
                      <a:pt x="7" y="172"/>
                    </a:lnTo>
                    <a:lnTo>
                      <a:pt x="6" y="183"/>
                    </a:lnTo>
                    <a:lnTo>
                      <a:pt x="2" y="195"/>
                    </a:lnTo>
                    <a:lnTo>
                      <a:pt x="0" y="205"/>
                    </a:lnTo>
                    <a:lnTo>
                      <a:pt x="0" y="217"/>
                    </a:lnTo>
                    <a:lnTo>
                      <a:pt x="0" y="229"/>
                    </a:lnTo>
                    <a:lnTo>
                      <a:pt x="0" y="241"/>
                    </a:lnTo>
                    <a:lnTo>
                      <a:pt x="0" y="252"/>
                    </a:lnTo>
                    <a:lnTo>
                      <a:pt x="2" y="263"/>
                    </a:lnTo>
                    <a:lnTo>
                      <a:pt x="6" y="275"/>
                    </a:lnTo>
                    <a:lnTo>
                      <a:pt x="7" y="285"/>
                    </a:lnTo>
                    <a:lnTo>
                      <a:pt x="11" y="297"/>
                    </a:lnTo>
                    <a:lnTo>
                      <a:pt x="14" y="307"/>
                    </a:lnTo>
                    <a:lnTo>
                      <a:pt x="20" y="318"/>
                    </a:lnTo>
                    <a:lnTo>
                      <a:pt x="25" y="328"/>
                    </a:lnTo>
                    <a:lnTo>
                      <a:pt x="30" y="337"/>
                    </a:lnTo>
                    <a:lnTo>
                      <a:pt x="35" y="348"/>
                    </a:lnTo>
                    <a:lnTo>
                      <a:pt x="42" y="356"/>
                    </a:lnTo>
                    <a:lnTo>
                      <a:pt x="49" y="365"/>
                    </a:lnTo>
                    <a:lnTo>
                      <a:pt x="56" y="374"/>
                    </a:lnTo>
                    <a:lnTo>
                      <a:pt x="72" y="391"/>
                    </a:lnTo>
                    <a:lnTo>
                      <a:pt x="80" y="398"/>
                    </a:lnTo>
                    <a:lnTo>
                      <a:pt x="89" y="405"/>
                    </a:lnTo>
                    <a:lnTo>
                      <a:pt x="98" y="411"/>
                    </a:lnTo>
                    <a:lnTo>
                      <a:pt x="108" y="417"/>
                    </a:lnTo>
                    <a:lnTo>
                      <a:pt x="117" y="423"/>
                    </a:lnTo>
                    <a:lnTo>
                      <a:pt x="127" y="429"/>
                    </a:lnTo>
                    <a:lnTo>
                      <a:pt x="138" y="434"/>
                    </a:lnTo>
                    <a:lnTo>
                      <a:pt x="150" y="440"/>
                    </a:lnTo>
                    <a:lnTo>
                      <a:pt x="160" y="443"/>
                    </a:lnTo>
                    <a:lnTo>
                      <a:pt x="172" y="447"/>
                    </a:lnTo>
                    <a:lnTo>
                      <a:pt x="183" y="450"/>
                    </a:lnTo>
                    <a:lnTo>
                      <a:pt x="195" y="453"/>
                    </a:lnTo>
                    <a:lnTo>
                      <a:pt x="207" y="454"/>
                    </a:lnTo>
                    <a:lnTo>
                      <a:pt x="219" y="456"/>
                    </a:lnTo>
                    <a:lnTo>
                      <a:pt x="231" y="456"/>
                    </a:lnTo>
                    <a:lnTo>
                      <a:pt x="243" y="457"/>
                    </a:lnTo>
                    <a:lnTo>
                      <a:pt x="257" y="456"/>
                    </a:lnTo>
                    <a:lnTo>
                      <a:pt x="269" y="456"/>
                    </a:lnTo>
                    <a:lnTo>
                      <a:pt x="282" y="454"/>
                    </a:lnTo>
                    <a:lnTo>
                      <a:pt x="294" y="453"/>
                    </a:lnTo>
                    <a:lnTo>
                      <a:pt x="306" y="450"/>
                    </a:lnTo>
                    <a:lnTo>
                      <a:pt x="316" y="447"/>
                    </a:lnTo>
                    <a:lnTo>
                      <a:pt x="328" y="443"/>
                    </a:lnTo>
                    <a:lnTo>
                      <a:pt x="339" y="440"/>
                    </a:lnTo>
                    <a:lnTo>
                      <a:pt x="349" y="435"/>
                    </a:lnTo>
                    <a:lnTo>
                      <a:pt x="360" y="429"/>
                    </a:lnTo>
                    <a:lnTo>
                      <a:pt x="370" y="423"/>
                    </a:lnTo>
                    <a:lnTo>
                      <a:pt x="380" y="417"/>
                    </a:lnTo>
                    <a:lnTo>
                      <a:pt x="391" y="411"/>
                    </a:lnTo>
                    <a:lnTo>
                      <a:pt x="400" y="405"/>
                    </a:lnTo>
                    <a:lnTo>
                      <a:pt x="408" y="398"/>
                    </a:lnTo>
                    <a:lnTo>
                      <a:pt x="417" y="391"/>
                    </a:lnTo>
                    <a:lnTo>
                      <a:pt x="433" y="374"/>
                    </a:lnTo>
                    <a:lnTo>
                      <a:pt x="439" y="365"/>
                    </a:lnTo>
                    <a:lnTo>
                      <a:pt x="446" y="356"/>
                    </a:lnTo>
                    <a:lnTo>
                      <a:pt x="453" y="348"/>
                    </a:lnTo>
                    <a:lnTo>
                      <a:pt x="459" y="337"/>
                    </a:lnTo>
                    <a:lnTo>
                      <a:pt x="464" y="328"/>
                    </a:lnTo>
                    <a:lnTo>
                      <a:pt x="469" y="318"/>
                    </a:lnTo>
                    <a:lnTo>
                      <a:pt x="472" y="307"/>
                    </a:lnTo>
                    <a:lnTo>
                      <a:pt x="478" y="297"/>
                    </a:lnTo>
                    <a:lnTo>
                      <a:pt x="481" y="285"/>
                    </a:lnTo>
                    <a:lnTo>
                      <a:pt x="483" y="275"/>
                    </a:lnTo>
                    <a:lnTo>
                      <a:pt x="485" y="263"/>
                    </a:lnTo>
                    <a:lnTo>
                      <a:pt x="486" y="252"/>
                    </a:lnTo>
                    <a:lnTo>
                      <a:pt x="488" y="241"/>
                    </a:lnTo>
                    <a:lnTo>
                      <a:pt x="488" y="229"/>
                    </a:lnTo>
                    <a:lnTo>
                      <a:pt x="488" y="217"/>
                    </a:lnTo>
                    <a:lnTo>
                      <a:pt x="486" y="205"/>
                    </a:lnTo>
                    <a:lnTo>
                      <a:pt x="485" y="195"/>
                    </a:lnTo>
                    <a:lnTo>
                      <a:pt x="483" y="183"/>
                    </a:lnTo>
                    <a:lnTo>
                      <a:pt x="481" y="172"/>
                    </a:lnTo>
                    <a:lnTo>
                      <a:pt x="478" y="160"/>
                    </a:lnTo>
                    <a:lnTo>
                      <a:pt x="472" y="150"/>
                    </a:lnTo>
                    <a:lnTo>
                      <a:pt x="469" y="140"/>
                    </a:lnTo>
                    <a:lnTo>
                      <a:pt x="464" y="129"/>
                    </a:lnTo>
                    <a:lnTo>
                      <a:pt x="459" y="120"/>
                    </a:lnTo>
                    <a:lnTo>
                      <a:pt x="453" y="110"/>
                    </a:lnTo>
                    <a:lnTo>
                      <a:pt x="446" y="101"/>
                    </a:lnTo>
                    <a:lnTo>
                      <a:pt x="439" y="92"/>
                    </a:lnTo>
                    <a:lnTo>
                      <a:pt x="433" y="83"/>
                    </a:lnTo>
                    <a:lnTo>
                      <a:pt x="417" y="67"/>
                    </a:lnTo>
                    <a:lnTo>
                      <a:pt x="408" y="60"/>
                    </a:lnTo>
                    <a:lnTo>
                      <a:pt x="400" y="52"/>
                    </a:lnTo>
                    <a:lnTo>
                      <a:pt x="391" y="46"/>
                    </a:lnTo>
                    <a:lnTo>
                      <a:pt x="380" y="40"/>
                    </a:lnTo>
                    <a:lnTo>
                      <a:pt x="370" y="34"/>
                    </a:lnTo>
                    <a:lnTo>
                      <a:pt x="360" y="28"/>
                    </a:lnTo>
                    <a:lnTo>
                      <a:pt x="349" y="24"/>
                    </a:lnTo>
                    <a:lnTo>
                      <a:pt x="339" y="18"/>
                    </a:lnTo>
                    <a:lnTo>
                      <a:pt x="328" y="15"/>
                    </a:lnTo>
                    <a:lnTo>
                      <a:pt x="316" y="11"/>
                    </a:lnTo>
                    <a:lnTo>
                      <a:pt x="306" y="8"/>
                    </a:lnTo>
                    <a:lnTo>
                      <a:pt x="294" y="6"/>
                    </a:lnTo>
                    <a:lnTo>
                      <a:pt x="282" y="3"/>
                    </a:lnTo>
                    <a:lnTo>
                      <a:pt x="269" y="2"/>
                    </a:lnTo>
                    <a:lnTo>
                      <a:pt x="257" y="2"/>
                    </a:lnTo>
                    <a:lnTo>
                      <a:pt x="243" y="0"/>
                    </a:lnTo>
                    <a:close/>
                  </a:path>
                </a:pathLst>
              </a:custGeom>
              <a:solidFill>
                <a:srgbClr val="BBE0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7150" name="Freeform 274"/>
              <p:cNvSpPr>
                <a:spLocks/>
              </p:cNvSpPr>
              <p:nvPr/>
            </p:nvSpPr>
            <p:spPr bwMode="auto">
              <a:xfrm>
                <a:off x="3246" y="2858"/>
                <a:ext cx="244" cy="229"/>
              </a:xfrm>
              <a:custGeom>
                <a:avLst/>
                <a:gdLst>
                  <a:gd name="T0" fmla="*/ 1 w 488"/>
                  <a:gd name="T1" fmla="*/ 1 h 457"/>
                  <a:gd name="T2" fmla="*/ 1 w 488"/>
                  <a:gd name="T3" fmla="*/ 1 h 457"/>
                  <a:gd name="T4" fmla="*/ 1 w 488"/>
                  <a:gd name="T5" fmla="*/ 1 h 457"/>
                  <a:gd name="T6" fmla="*/ 1 w 488"/>
                  <a:gd name="T7" fmla="*/ 1 h 457"/>
                  <a:gd name="T8" fmla="*/ 1 w 488"/>
                  <a:gd name="T9" fmla="*/ 1 h 457"/>
                  <a:gd name="T10" fmla="*/ 1 w 488"/>
                  <a:gd name="T11" fmla="*/ 1 h 457"/>
                  <a:gd name="T12" fmla="*/ 1 w 488"/>
                  <a:gd name="T13" fmla="*/ 1 h 457"/>
                  <a:gd name="T14" fmla="*/ 1 w 488"/>
                  <a:gd name="T15" fmla="*/ 1 h 457"/>
                  <a:gd name="T16" fmla="*/ 1 w 488"/>
                  <a:gd name="T17" fmla="*/ 1 h 457"/>
                  <a:gd name="T18" fmla="*/ 1 w 488"/>
                  <a:gd name="T19" fmla="*/ 1 h 457"/>
                  <a:gd name="T20" fmla="*/ 1 w 488"/>
                  <a:gd name="T21" fmla="*/ 1 h 457"/>
                  <a:gd name="T22" fmla="*/ 1 w 488"/>
                  <a:gd name="T23" fmla="*/ 1 h 457"/>
                  <a:gd name="T24" fmla="*/ 1 w 488"/>
                  <a:gd name="T25" fmla="*/ 1 h 457"/>
                  <a:gd name="T26" fmla="*/ 1 w 488"/>
                  <a:gd name="T27" fmla="*/ 1 h 457"/>
                  <a:gd name="T28" fmla="*/ 0 w 488"/>
                  <a:gd name="T29" fmla="*/ 1 h 457"/>
                  <a:gd name="T30" fmla="*/ 0 w 488"/>
                  <a:gd name="T31" fmla="*/ 1 h 457"/>
                  <a:gd name="T32" fmla="*/ 0 w 488"/>
                  <a:gd name="T33" fmla="*/ 1 h 457"/>
                  <a:gd name="T34" fmla="*/ 1 w 488"/>
                  <a:gd name="T35" fmla="*/ 1 h 457"/>
                  <a:gd name="T36" fmla="*/ 1 w 488"/>
                  <a:gd name="T37" fmla="*/ 1 h 457"/>
                  <a:gd name="T38" fmla="*/ 1 w 488"/>
                  <a:gd name="T39" fmla="*/ 1 h 457"/>
                  <a:gd name="T40" fmla="*/ 1 w 488"/>
                  <a:gd name="T41" fmla="*/ 1 h 457"/>
                  <a:gd name="T42" fmla="*/ 1 w 488"/>
                  <a:gd name="T43" fmla="*/ 1 h 457"/>
                  <a:gd name="T44" fmla="*/ 1 w 488"/>
                  <a:gd name="T45" fmla="*/ 1 h 457"/>
                  <a:gd name="T46" fmla="*/ 1 w 488"/>
                  <a:gd name="T47" fmla="*/ 1 h 457"/>
                  <a:gd name="T48" fmla="*/ 1 w 488"/>
                  <a:gd name="T49" fmla="*/ 1 h 457"/>
                  <a:gd name="T50" fmla="*/ 1 w 488"/>
                  <a:gd name="T51" fmla="*/ 1 h 457"/>
                  <a:gd name="T52" fmla="*/ 1 w 488"/>
                  <a:gd name="T53" fmla="*/ 1 h 457"/>
                  <a:gd name="T54" fmla="*/ 1 w 488"/>
                  <a:gd name="T55" fmla="*/ 1 h 457"/>
                  <a:gd name="T56" fmla="*/ 1 w 488"/>
                  <a:gd name="T57" fmla="*/ 1 h 457"/>
                  <a:gd name="T58" fmla="*/ 1 w 488"/>
                  <a:gd name="T59" fmla="*/ 1 h 457"/>
                  <a:gd name="T60" fmla="*/ 1 w 488"/>
                  <a:gd name="T61" fmla="*/ 1 h 457"/>
                  <a:gd name="T62" fmla="*/ 1 w 488"/>
                  <a:gd name="T63" fmla="*/ 1 h 457"/>
                  <a:gd name="T64" fmla="*/ 1 w 488"/>
                  <a:gd name="T65" fmla="*/ 1 h 457"/>
                  <a:gd name="T66" fmla="*/ 1 w 488"/>
                  <a:gd name="T67" fmla="*/ 1 h 457"/>
                  <a:gd name="T68" fmla="*/ 1 w 488"/>
                  <a:gd name="T69" fmla="*/ 1 h 457"/>
                  <a:gd name="T70" fmla="*/ 1 w 488"/>
                  <a:gd name="T71" fmla="*/ 1 h 457"/>
                  <a:gd name="T72" fmla="*/ 1 w 488"/>
                  <a:gd name="T73" fmla="*/ 1 h 457"/>
                  <a:gd name="T74" fmla="*/ 1 w 488"/>
                  <a:gd name="T75" fmla="*/ 1 h 457"/>
                  <a:gd name="T76" fmla="*/ 1 w 488"/>
                  <a:gd name="T77" fmla="*/ 1 h 457"/>
                  <a:gd name="T78" fmla="*/ 1 w 488"/>
                  <a:gd name="T79" fmla="*/ 1 h 457"/>
                  <a:gd name="T80" fmla="*/ 1 w 488"/>
                  <a:gd name="T81" fmla="*/ 1 h 457"/>
                  <a:gd name="T82" fmla="*/ 1 w 488"/>
                  <a:gd name="T83" fmla="*/ 1 h 457"/>
                  <a:gd name="T84" fmla="*/ 1 w 488"/>
                  <a:gd name="T85" fmla="*/ 1 h 457"/>
                  <a:gd name="T86" fmla="*/ 1 w 488"/>
                  <a:gd name="T87" fmla="*/ 1 h 457"/>
                  <a:gd name="T88" fmla="*/ 1 w 488"/>
                  <a:gd name="T89" fmla="*/ 1 h 457"/>
                  <a:gd name="T90" fmla="*/ 1 w 488"/>
                  <a:gd name="T91" fmla="*/ 1 h 457"/>
                  <a:gd name="T92" fmla="*/ 1 w 488"/>
                  <a:gd name="T93" fmla="*/ 1 h 457"/>
                  <a:gd name="T94" fmla="*/ 1 w 488"/>
                  <a:gd name="T95" fmla="*/ 1 h 457"/>
                  <a:gd name="T96" fmla="*/ 1 w 488"/>
                  <a:gd name="T97" fmla="*/ 1 h 457"/>
                  <a:gd name="T98" fmla="*/ 1 w 488"/>
                  <a:gd name="T99" fmla="*/ 1 h 457"/>
                  <a:gd name="T100" fmla="*/ 1 w 488"/>
                  <a:gd name="T101" fmla="*/ 1 h 457"/>
                  <a:gd name="T102" fmla="*/ 1 w 488"/>
                  <a:gd name="T103" fmla="*/ 1 h 457"/>
                  <a:gd name="T104" fmla="*/ 1 w 488"/>
                  <a:gd name="T105" fmla="*/ 1 h 457"/>
                  <a:gd name="T106" fmla="*/ 1 w 488"/>
                  <a:gd name="T107" fmla="*/ 1 h 457"/>
                  <a:gd name="T108" fmla="*/ 1 w 488"/>
                  <a:gd name="T109" fmla="*/ 1 h 457"/>
                  <a:gd name="T110" fmla="*/ 1 w 488"/>
                  <a:gd name="T111" fmla="*/ 1 h 457"/>
                  <a:gd name="T112" fmla="*/ 1 w 488"/>
                  <a:gd name="T113" fmla="*/ 1 h 457"/>
                  <a:gd name="T114" fmla="*/ 1 w 488"/>
                  <a:gd name="T115" fmla="*/ 1 h 457"/>
                  <a:gd name="T116" fmla="*/ 1 w 488"/>
                  <a:gd name="T117" fmla="*/ 1 h 457"/>
                  <a:gd name="T118" fmla="*/ 1 w 488"/>
                  <a:gd name="T119" fmla="*/ 1 h 457"/>
                  <a:gd name="T120" fmla="*/ 1 w 488"/>
                  <a:gd name="T121" fmla="*/ 1 h 457"/>
                  <a:gd name="T122" fmla="*/ 1 w 488"/>
                  <a:gd name="T123" fmla="*/ 1 h 45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8"/>
                  <a:gd name="T187" fmla="*/ 0 h 457"/>
                  <a:gd name="T188" fmla="*/ 488 w 488"/>
                  <a:gd name="T189" fmla="*/ 457 h 45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8" h="457">
                    <a:moveTo>
                      <a:pt x="243" y="0"/>
                    </a:moveTo>
                    <a:lnTo>
                      <a:pt x="231" y="2"/>
                    </a:lnTo>
                    <a:lnTo>
                      <a:pt x="219" y="2"/>
                    </a:lnTo>
                    <a:lnTo>
                      <a:pt x="207" y="3"/>
                    </a:lnTo>
                    <a:lnTo>
                      <a:pt x="195" y="6"/>
                    </a:lnTo>
                    <a:lnTo>
                      <a:pt x="183" y="8"/>
                    </a:lnTo>
                    <a:lnTo>
                      <a:pt x="172" y="11"/>
                    </a:lnTo>
                    <a:lnTo>
                      <a:pt x="160" y="15"/>
                    </a:lnTo>
                    <a:lnTo>
                      <a:pt x="150" y="18"/>
                    </a:lnTo>
                    <a:lnTo>
                      <a:pt x="138" y="24"/>
                    </a:lnTo>
                    <a:lnTo>
                      <a:pt x="127" y="28"/>
                    </a:lnTo>
                    <a:lnTo>
                      <a:pt x="117" y="34"/>
                    </a:lnTo>
                    <a:lnTo>
                      <a:pt x="108" y="40"/>
                    </a:lnTo>
                    <a:lnTo>
                      <a:pt x="98" y="46"/>
                    </a:lnTo>
                    <a:lnTo>
                      <a:pt x="89" y="52"/>
                    </a:lnTo>
                    <a:lnTo>
                      <a:pt x="80" y="60"/>
                    </a:lnTo>
                    <a:lnTo>
                      <a:pt x="72" y="67"/>
                    </a:lnTo>
                    <a:lnTo>
                      <a:pt x="56" y="83"/>
                    </a:lnTo>
                    <a:lnTo>
                      <a:pt x="49" y="92"/>
                    </a:lnTo>
                    <a:lnTo>
                      <a:pt x="42" y="101"/>
                    </a:lnTo>
                    <a:lnTo>
                      <a:pt x="35" y="110"/>
                    </a:lnTo>
                    <a:lnTo>
                      <a:pt x="30" y="120"/>
                    </a:lnTo>
                    <a:lnTo>
                      <a:pt x="25" y="129"/>
                    </a:lnTo>
                    <a:lnTo>
                      <a:pt x="20" y="140"/>
                    </a:lnTo>
                    <a:lnTo>
                      <a:pt x="14" y="150"/>
                    </a:lnTo>
                    <a:lnTo>
                      <a:pt x="11" y="160"/>
                    </a:lnTo>
                    <a:lnTo>
                      <a:pt x="7" y="172"/>
                    </a:lnTo>
                    <a:lnTo>
                      <a:pt x="6" y="183"/>
                    </a:lnTo>
                    <a:lnTo>
                      <a:pt x="2" y="195"/>
                    </a:lnTo>
                    <a:lnTo>
                      <a:pt x="0" y="205"/>
                    </a:lnTo>
                    <a:lnTo>
                      <a:pt x="0" y="217"/>
                    </a:lnTo>
                    <a:lnTo>
                      <a:pt x="0" y="229"/>
                    </a:lnTo>
                    <a:lnTo>
                      <a:pt x="0" y="241"/>
                    </a:lnTo>
                    <a:lnTo>
                      <a:pt x="0" y="252"/>
                    </a:lnTo>
                    <a:lnTo>
                      <a:pt x="2" y="263"/>
                    </a:lnTo>
                    <a:lnTo>
                      <a:pt x="6" y="275"/>
                    </a:lnTo>
                    <a:lnTo>
                      <a:pt x="7" y="285"/>
                    </a:lnTo>
                    <a:lnTo>
                      <a:pt x="11" y="297"/>
                    </a:lnTo>
                    <a:lnTo>
                      <a:pt x="14" y="307"/>
                    </a:lnTo>
                    <a:lnTo>
                      <a:pt x="20" y="318"/>
                    </a:lnTo>
                    <a:lnTo>
                      <a:pt x="25" y="328"/>
                    </a:lnTo>
                    <a:lnTo>
                      <a:pt x="30" y="337"/>
                    </a:lnTo>
                    <a:lnTo>
                      <a:pt x="35" y="348"/>
                    </a:lnTo>
                    <a:lnTo>
                      <a:pt x="42" y="356"/>
                    </a:lnTo>
                    <a:lnTo>
                      <a:pt x="49" y="365"/>
                    </a:lnTo>
                    <a:lnTo>
                      <a:pt x="56" y="374"/>
                    </a:lnTo>
                    <a:lnTo>
                      <a:pt x="72" y="391"/>
                    </a:lnTo>
                    <a:lnTo>
                      <a:pt x="80" y="398"/>
                    </a:lnTo>
                    <a:lnTo>
                      <a:pt x="89" y="405"/>
                    </a:lnTo>
                    <a:lnTo>
                      <a:pt x="98" y="411"/>
                    </a:lnTo>
                    <a:lnTo>
                      <a:pt x="108" y="417"/>
                    </a:lnTo>
                    <a:lnTo>
                      <a:pt x="117" y="423"/>
                    </a:lnTo>
                    <a:lnTo>
                      <a:pt x="127" y="429"/>
                    </a:lnTo>
                    <a:lnTo>
                      <a:pt x="138" y="434"/>
                    </a:lnTo>
                    <a:lnTo>
                      <a:pt x="150" y="440"/>
                    </a:lnTo>
                    <a:lnTo>
                      <a:pt x="160" y="443"/>
                    </a:lnTo>
                    <a:lnTo>
                      <a:pt x="172" y="447"/>
                    </a:lnTo>
                    <a:lnTo>
                      <a:pt x="183" y="450"/>
                    </a:lnTo>
                    <a:lnTo>
                      <a:pt x="195" y="453"/>
                    </a:lnTo>
                    <a:lnTo>
                      <a:pt x="207" y="454"/>
                    </a:lnTo>
                    <a:lnTo>
                      <a:pt x="219" y="456"/>
                    </a:lnTo>
                    <a:lnTo>
                      <a:pt x="231" y="456"/>
                    </a:lnTo>
                    <a:lnTo>
                      <a:pt x="243" y="457"/>
                    </a:lnTo>
                    <a:lnTo>
                      <a:pt x="257" y="456"/>
                    </a:lnTo>
                    <a:lnTo>
                      <a:pt x="269" y="456"/>
                    </a:lnTo>
                    <a:lnTo>
                      <a:pt x="282" y="454"/>
                    </a:lnTo>
                    <a:lnTo>
                      <a:pt x="294" y="453"/>
                    </a:lnTo>
                    <a:lnTo>
                      <a:pt x="306" y="450"/>
                    </a:lnTo>
                    <a:lnTo>
                      <a:pt x="316" y="447"/>
                    </a:lnTo>
                    <a:lnTo>
                      <a:pt x="328" y="443"/>
                    </a:lnTo>
                    <a:lnTo>
                      <a:pt x="339" y="440"/>
                    </a:lnTo>
                    <a:lnTo>
                      <a:pt x="349" y="435"/>
                    </a:lnTo>
                    <a:lnTo>
                      <a:pt x="360" y="429"/>
                    </a:lnTo>
                    <a:lnTo>
                      <a:pt x="370" y="423"/>
                    </a:lnTo>
                    <a:lnTo>
                      <a:pt x="380" y="417"/>
                    </a:lnTo>
                    <a:lnTo>
                      <a:pt x="391" y="411"/>
                    </a:lnTo>
                    <a:lnTo>
                      <a:pt x="400" y="405"/>
                    </a:lnTo>
                    <a:lnTo>
                      <a:pt x="408" y="398"/>
                    </a:lnTo>
                    <a:lnTo>
                      <a:pt x="417" y="391"/>
                    </a:lnTo>
                    <a:lnTo>
                      <a:pt x="433" y="374"/>
                    </a:lnTo>
                    <a:lnTo>
                      <a:pt x="439" y="365"/>
                    </a:lnTo>
                    <a:lnTo>
                      <a:pt x="446" y="356"/>
                    </a:lnTo>
                    <a:lnTo>
                      <a:pt x="453" y="348"/>
                    </a:lnTo>
                    <a:lnTo>
                      <a:pt x="459" y="337"/>
                    </a:lnTo>
                    <a:lnTo>
                      <a:pt x="464" y="328"/>
                    </a:lnTo>
                    <a:lnTo>
                      <a:pt x="469" y="318"/>
                    </a:lnTo>
                    <a:lnTo>
                      <a:pt x="472" y="307"/>
                    </a:lnTo>
                    <a:lnTo>
                      <a:pt x="478" y="297"/>
                    </a:lnTo>
                    <a:lnTo>
                      <a:pt x="481" y="285"/>
                    </a:lnTo>
                    <a:lnTo>
                      <a:pt x="483" y="275"/>
                    </a:lnTo>
                    <a:lnTo>
                      <a:pt x="485" y="263"/>
                    </a:lnTo>
                    <a:lnTo>
                      <a:pt x="486" y="252"/>
                    </a:lnTo>
                    <a:lnTo>
                      <a:pt x="488" y="241"/>
                    </a:lnTo>
                    <a:lnTo>
                      <a:pt x="488" y="229"/>
                    </a:lnTo>
                    <a:lnTo>
                      <a:pt x="488" y="217"/>
                    </a:lnTo>
                    <a:lnTo>
                      <a:pt x="486" y="205"/>
                    </a:lnTo>
                    <a:lnTo>
                      <a:pt x="485" y="195"/>
                    </a:lnTo>
                    <a:lnTo>
                      <a:pt x="483" y="183"/>
                    </a:lnTo>
                    <a:lnTo>
                      <a:pt x="481" y="172"/>
                    </a:lnTo>
                    <a:lnTo>
                      <a:pt x="478" y="160"/>
                    </a:lnTo>
                    <a:lnTo>
                      <a:pt x="472" y="150"/>
                    </a:lnTo>
                    <a:lnTo>
                      <a:pt x="469" y="140"/>
                    </a:lnTo>
                    <a:lnTo>
                      <a:pt x="464" y="129"/>
                    </a:lnTo>
                    <a:lnTo>
                      <a:pt x="459" y="120"/>
                    </a:lnTo>
                    <a:lnTo>
                      <a:pt x="453" y="110"/>
                    </a:lnTo>
                    <a:lnTo>
                      <a:pt x="446" y="101"/>
                    </a:lnTo>
                    <a:lnTo>
                      <a:pt x="439" y="92"/>
                    </a:lnTo>
                    <a:lnTo>
                      <a:pt x="433" y="83"/>
                    </a:lnTo>
                    <a:lnTo>
                      <a:pt x="417" y="67"/>
                    </a:lnTo>
                    <a:lnTo>
                      <a:pt x="408" y="60"/>
                    </a:lnTo>
                    <a:lnTo>
                      <a:pt x="400" y="52"/>
                    </a:lnTo>
                    <a:lnTo>
                      <a:pt x="391" y="46"/>
                    </a:lnTo>
                    <a:lnTo>
                      <a:pt x="380" y="40"/>
                    </a:lnTo>
                    <a:lnTo>
                      <a:pt x="370" y="34"/>
                    </a:lnTo>
                    <a:lnTo>
                      <a:pt x="360" y="28"/>
                    </a:lnTo>
                    <a:lnTo>
                      <a:pt x="349" y="24"/>
                    </a:lnTo>
                    <a:lnTo>
                      <a:pt x="339" y="18"/>
                    </a:lnTo>
                    <a:lnTo>
                      <a:pt x="328" y="15"/>
                    </a:lnTo>
                    <a:lnTo>
                      <a:pt x="316" y="11"/>
                    </a:lnTo>
                    <a:lnTo>
                      <a:pt x="306" y="8"/>
                    </a:lnTo>
                    <a:lnTo>
                      <a:pt x="294" y="6"/>
                    </a:lnTo>
                    <a:lnTo>
                      <a:pt x="282" y="3"/>
                    </a:lnTo>
                    <a:lnTo>
                      <a:pt x="269" y="2"/>
                    </a:lnTo>
                    <a:lnTo>
                      <a:pt x="257" y="2"/>
                    </a:lnTo>
                    <a:lnTo>
                      <a:pt x="243"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151" name="Rectangle 275"/>
              <p:cNvSpPr>
                <a:spLocks noChangeArrowheads="1"/>
              </p:cNvSpPr>
              <p:nvPr/>
            </p:nvSpPr>
            <p:spPr bwMode="auto">
              <a:xfrm>
                <a:off x="3355" y="2908"/>
                <a:ext cx="6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400" b="1">
                    <a:solidFill>
                      <a:srgbClr val="595959"/>
                    </a:solidFill>
                  </a:rPr>
                  <a:t>VV</a:t>
                </a:r>
                <a:endParaRPr lang="nb-NO"/>
              </a:p>
            </p:txBody>
          </p:sp>
          <p:sp>
            <p:nvSpPr>
              <p:cNvPr id="37152" name="Rectangle 276"/>
              <p:cNvSpPr>
                <a:spLocks noChangeArrowheads="1"/>
              </p:cNvSpPr>
              <p:nvPr/>
            </p:nvSpPr>
            <p:spPr bwMode="auto">
              <a:xfrm>
                <a:off x="3313" y="2945"/>
                <a:ext cx="155"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400" b="1">
                    <a:solidFill>
                      <a:srgbClr val="595959"/>
                    </a:solidFill>
                  </a:rPr>
                  <a:t>bereder</a:t>
                </a:r>
                <a:endParaRPr lang="nb-NO"/>
              </a:p>
            </p:txBody>
          </p:sp>
          <p:sp>
            <p:nvSpPr>
              <p:cNvPr id="37153" name="Line 277"/>
              <p:cNvSpPr>
                <a:spLocks noChangeShapeType="1"/>
              </p:cNvSpPr>
              <p:nvPr/>
            </p:nvSpPr>
            <p:spPr bwMode="auto">
              <a:xfrm flipH="1">
                <a:off x="3042" y="2954"/>
                <a:ext cx="206" cy="0"/>
              </a:xfrm>
              <a:prstGeom prst="line">
                <a:avLst/>
              </a:prstGeom>
              <a:noFill/>
              <a:ln w="23813">
                <a:solidFill>
                  <a:srgbClr val="72BFC5"/>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154" name="Freeform 278"/>
              <p:cNvSpPr>
                <a:spLocks/>
              </p:cNvSpPr>
              <p:nvPr/>
            </p:nvSpPr>
            <p:spPr bwMode="auto">
              <a:xfrm>
                <a:off x="3155" y="2935"/>
                <a:ext cx="40" cy="38"/>
              </a:xfrm>
              <a:custGeom>
                <a:avLst/>
                <a:gdLst>
                  <a:gd name="T0" fmla="*/ 0 w 80"/>
                  <a:gd name="T1" fmla="*/ 0 h 77"/>
                  <a:gd name="T2" fmla="*/ 1 w 80"/>
                  <a:gd name="T3" fmla="*/ 0 h 77"/>
                  <a:gd name="T4" fmla="*/ 1 w 80"/>
                  <a:gd name="T5" fmla="*/ 0 h 77"/>
                  <a:gd name="T6" fmla="*/ 0 w 80"/>
                  <a:gd name="T7" fmla="*/ 0 h 77"/>
                  <a:gd name="T8" fmla="*/ 0 60000 65536"/>
                  <a:gd name="T9" fmla="*/ 0 60000 65536"/>
                  <a:gd name="T10" fmla="*/ 0 60000 65536"/>
                  <a:gd name="T11" fmla="*/ 0 60000 65536"/>
                  <a:gd name="T12" fmla="*/ 0 w 80"/>
                  <a:gd name="T13" fmla="*/ 0 h 77"/>
                  <a:gd name="T14" fmla="*/ 80 w 80"/>
                  <a:gd name="T15" fmla="*/ 77 h 77"/>
                </a:gdLst>
                <a:ahLst/>
                <a:cxnLst>
                  <a:cxn ang="T8">
                    <a:pos x="T0" y="T1"/>
                  </a:cxn>
                  <a:cxn ang="T9">
                    <a:pos x="T2" y="T3"/>
                  </a:cxn>
                  <a:cxn ang="T10">
                    <a:pos x="T4" y="T5"/>
                  </a:cxn>
                  <a:cxn ang="T11">
                    <a:pos x="T6" y="T7"/>
                  </a:cxn>
                </a:cxnLst>
                <a:rect l="T12" t="T13" r="T14" b="T15"/>
                <a:pathLst>
                  <a:path w="80" h="77">
                    <a:moveTo>
                      <a:pt x="0" y="39"/>
                    </a:moveTo>
                    <a:lnTo>
                      <a:pt x="80" y="77"/>
                    </a:lnTo>
                    <a:lnTo>
                      <a:pt x="80" y="0"/>
                    </a:lnTo>
                    <a:lnTo>
                      <a:pt x="0" y="39"/>
                    </a:lnTo>
                    <a:close/>
                  </a:path>
                </a:pathLst>
              </a:custGeom>
              <a:solidFill>
                <a:srgbClr val="9ED3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7155" name="Freeform 279"/>
              <p:cNvSpPr>
                <a:spLocks/>
              </p:cNvSpPr>
              <p:nvPr/>
            </p:nvSpPr>
            <p:spPr bwMode="auto">
              <a:xfrm>
                <a:off x="3155" y="2935"/>
                <a:ext cx="40" cy="38"/>
              </a:xfrm>
              <a:custGeom>
                <a:avLst/>
                <a:gdLst>
                  <a:gd name="T0" fmla="*/ 0 w 80"/>
                  <a:gd name="T1" fmla="*/ 0 h 77"/>
                  <a:gd name="T2" fmla="*/ 1 w 80"/>
                  <a:gd name="T3" fmla="*/ 0 h 77"/>
                  <a:gd name="T4" fmla="*/ 1 w 80"/>
                  <a:gd name="T5" fmla="*/ 0 h 77"/>
                  <a:gd name="T6" fmla="*/ 0 w 80"/>
                  <a:gd name="T7" fmla="*/ 0 h 77"/>
                  <a:gd name="T8" fmla="*/ 0 60000 65536"/>
                  <a:gd name="T9" fmla="*/ 0 60000 65536"/>
                  <a:gd name="T10" fmla="*/ 0 60000 65536"/>
                  <a:gd name="T11" fmla="*/ 0 60000 65536"/>
                  <a:gd name="T12" fmla="*/ 0 w 80"/>
                  <a:gd name="T13" fmla="*/ 0 h 77"/>
                  <a:gd name="T14" fmla="*/ 80 w 80"/>
                  <a:gd name="T15" fmla="*/ 77 h 77"/>
                </a:gdLst>
                <a:ahLst/>
                <a:cxnLst>
                  <a:cxn ang="T8">
                    <a:pos x="T0" y="T1"/>
                  </a:cxn>
                  <a:cxn ang="T9">
                    <a:pos x="T2" y="T3"/>
                  </a:cxn>
                  <a:cxn ang="T10">
                    <a:pos x="T4" y="T5"/>
                  </a:cxn>
                  <a:cxn ang="T11">
                    <a:pos x="T6" y="T7"/>
                  </a:cxn>
                </a:cxnLst>
                <a:rect l="T12" t="T13" r="T14" b="T15"/>
                <a:pathLst>
                  <a:path w="80" h="77">
                    <a:moveTo>
                      <a:pt x="0" y="39"/>
                    </a:moveTo>
                    <a:lnTo>
                      <a:pt x="80" y="77"/>
                    </a:lnTo>
                    <a:lnTo>
                      <a:pt x="80" y="0"/>
                    </a:lnTo>
                    <a:lnTo>
                      <a:pt x="0" y="39"/>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156" name="Line 280"/>
              <p:cNvSpPr>
                <a:spLocks noChangeShapeType="1"/>
              </p:cNvSpPr>
              <p:nvPr/>
            </p:nvSpPr>
            <p:spPr bwMode="auto">
              <a:xfrm flipH="1">
                <a:off x="1741" y="2309"/>
                <a:ext cx="533" cy="0"/>
              </a:xfrm>
              <a:prstGeom prst="line">
                <a:avLst/>
              </a:prstGeom>
              <a:noFill/>
              <a:ln w="23813">
                <a:solidFill>
                  <a:srgbClr val="FEB758"/>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157" name="Line 281"/>
              <p:cNvSpPr>
                <a:spLocks noChangeShapeType="1"/>
              </p:cNvSpPr>
              <p:nvPr/>
            </p:nvSpPr>
            <p:spPr bwMode="auto">
              <a:xfrm flipH="1">
                <a:off x="1721" y="2370"/>
                <a:ext cx="513" cy="0"/>
              </a:xfrm>
              <a:prstGeom prst="line">
                <a:avLst/>
              </a:prstGeom>
              <a:noFill/>
              <a:ln w="23813">
                <a:solidFill>
                  <a:srgbClr val="FEB758"/>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158" name="Rectangle 282"/>
              <p:cNvSpPr>
                <a:spLocks noChangeArrowheads="1"/>
              </p:cNvSpPr>
              <p:nvPr/>
            </p:nvSpPr>
            <p:spPr bwMode="auto">
              <a:xfrm>
                <a:off x="1298" y="1295"/>
                <a:ext cx="3172" cy="124"/>
              </a:xfrm>
              <a:prstGeom prst="rect">
                <a:avLst/>
              </a:prstGeom>
              <a:solidFill>
                <a:srgbClr val="FEB7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159" name="Rectangle 283"/>
              <p:cNvSpPr>
                <a:spLocks noChangeArrowheads="1"/>
              </p:cNvSpPr>
              <p:nvPr/>
            </p:nvSpPr>
            <p:spPr bwMode="auto">
              <a:xfrm>
                <a:off x="1298" y="1295"/>
                <a:ext cx="3172" cy="124"/>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60" name="Line 284"/>
              <p:cNvSpPr>
                <a:spLocks noChangeShapeType="1"/>
              </p:cNvSpPr>
              <p:nvPr/>
            </p:nvSpPr>
            <p:spPr bwMode="auto">
              <a:xfrm>
                <a:off x="1759" y="1419"/>
                <a:ext cx="0" cy="875"/>
              </a:xfrm>
              <a:prstGeom prst="line">
                <a:avLst/>
              </a:prstGeom>
              <a:noFill/>
              <a:ln w="23813">
                <a:solidFill>
                  <a:srgbClr val="FEB758"/>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161" name="Line 285"/>
              <p:cNvSpPr>
                <a:spLocks noChangeShapeType="1"/>
              </p:cNvSpPr>
              <p:nvPr/>
            </p:nvSpPr>
            <p:spPr bwMode="auto">
              <a:xfrm>
                <a:off x="1711" y="1419"/>
                <a:ext cx="0" cy="875"/>
              </a:xfrm>
              <a:prstGeom prst="line">
                <a:avLst/>
              </a:prstGeom>
              <a:noFill/>
              <a:ln w="23813">
                <a:solidFill>
                  <a:srgbClr val="FEB758"/>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162" name="Rectangle 286"/>
              <p:cNvSpPr>
                <a:spLocks noChangeArrowheads="1"/>
              </p:cNvSpPr>
              <p:nvPr/>
            </p:nvSpPr>
            <p:spPr bwMode="auto">
              <a:xfrm>
                <a:off x="1670" y="2163"/>
                <a:ext cx="116" cy="291"/>
              </a:xfrm>
              <a:prstGeom prst="rect">
                <a:avLst/>
              </a:prstGeom>
              <a:solidFill>
                <a:srgbClr val="FEB7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163" name="Rectangle 287"/>
              <p:cNvSpPr>
                <a:spLocks noChangeArrowheads="1"/>
              </p:cNvSpPr>
              <p:nvPr/>
            </p:nvSpPr>
            <p:spPr bwMode="auto">
              <a:xfrm>
                <a:off x="1670" y="2163"/>
                <a:ext cx="116" cy="29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64" name="Rectangle 288"/>
              <p:cNvSpPr>
                <a:spLocks noChangeArrowheads="1"/>
              </p:cNvSpPr>
              <p:nvPr/>
            </p:nvSpPr>
            <p:spPr bwMode="auto">
              <a:xfrm>
                <a:off x="1147" y="2229"/>
                <a:ext cx="448"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b="1">
                    <a:solidFill>
                      <a:srgbClr val="595959"/>
                    </a:solidFill>
                  </a:rPr>
                  <a:t>Akkumulator </a:t>
                </a:r>
                <a:endParaRPr lang="nb-NO"/>
              </a:p>
            </p:txBody>
          </p:sp>
          <p:sp>
            <p:nvSpPr>
              <p:cNvPr id="37165" name="Rectangle 289"/>
              <p:cNvSpPr>
                <a:spLocks noChangeArrowheads="1"/>
              </p:cNvSpPr>
              <p:nvPr/>
            </p:nvSpPr>
            <p:spPr bwMode="auto">
              <a:xfrm>
                <a:off x="1147" y="2288"/>
                <a:ext cx="38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b="1">
                    <a:solidFill>
                      <a:srgbClr val="595959"/>
                    </a:solidFill>
                  </a:rPr>
                  <a:t>Vanntanker</a:t>
                </a:r>
                <a:endParaRPr lang="nb-NO"/>
              </a:p>
            </p:txBody>
          </p:sp>
          <p:sp>
            <p:nvSpPr>
              <p:cNvPr id="37166" name="Rectangle 290"/>
              <p:cNvSpPr>
                <a:spLocks noChangeArrowheads="1"/>
              </p:cNvSpPr>
              <p:nvPr/>
            </p:nvSpPr>
            <p:spPr bwMode="auto">
              <a:xfrm>
                <a:off x="1838" y="2163"/>
                <a:ext cx="116" cy="291"/>
              </a:xfrm>
              <a:prstGeom prst="rect">
                <a:avLst/>
              </a:prstGeom>
              <a:solidFill>
                <a:srgbClr val="FEB7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167" name="Rectangle 291"/>
              <p:cNvSpPr>
                <a:spLocks noChangeArrowheads="1"/>
              </p:cNvSpPr>
              <p:nvPr/>
            </p:nvSpPr>
            <p:spPr bwMode="auto">
              <a:xfrm>
                <a:off x="1838" y="2163"/>
                <a:ext cx="116" cy="29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68" name="Rectangle 292"/>
              <p:cNvSpPr>
                <a:spLocks noChangeArrowheads="1"/>
              </p:cNvSpPr>
              <p:nvPr/>
            </p:nvSpPr>
            <p:spPr bwMode="auto">
              <a:xfrm>
                <a:off x="2000" y="2163"/>
                <a:ext cx="117" cy="291"/>
              </a:xfrm>
              <a:prstGeom prst="rect">
                <a:avLst/>
              </a:prstGeom>
              <a:solidFill>
                <a:srgbClr val="FEB7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169" name="Rectangle 293"/>
              <p:cNvSpPr>
                <a:spLocks noChangeArrowheads="1"/>
              </p:cNvSpPr>
              <p:nvPr/>
            </p:nvSpPr>
            <p:spPr bwMode="auto">
              <a:xfrm>
                <a:off x="2000" y="2163"/>
                <a:ext cx="117" cy="29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70" name="Rectangle 294"/>
              <p:cNvSpPr>
                <a:spLocks noChangeArrowheads="1"/>
              </p:cNvSpPr>
              <p:nvPr/>
            </p:nvSpPr>
            <p:spPr bwMode="auto">
              <a:xfrm>
                <a:off x="2158" y="2163"/>
                <a:ext cx="116" cy="291"/>
              </a:xfrm>
              <a:prstGeom prst="rect">
                <a:avLst/>
              </a:prstGeom>
              <a:solidFill>
                <a:srgbClr val="FEB7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171" name="Rectangle 295"/>
              <p:cNvSpPr>
                <a:spLocks noChangeArrowheads="1"/>
              </p:cNvSpPr>
              <p:nvPr/>
            </p:nvSpPr>
            <p:spPr bwMode="auto">
              <a:xfrm>
                <a:off x="2158" y="2163"/>
                <a:ext cx="116" cy="29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72" name="Line 296"/>
              <p:cNvSpPr>
                <a:spLocks noChangeShapeType="1"/>
              </p:cNvSpPr>
              <p:nvPr/>
            </p:nvSpPr>
            <p:spPr bwMode="auto">
              <a:xfrm flipH="1">
                <a:off x="2152" y="2321"/>
                <a:ext cx="533" cy="0"/>
              </a:xfrm>
              <a:prstGeom prst="line">
                <a:avLst/>
              </a:prstGeom>
              <a:noFill/>
              <a:ln w="23813">
                <a:solidFill>
                  <a:srgbClr val="FEB758"/>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173" name="Line 297"/>
              <p:cNvSpPr>
                <a:spLocks noChangeShapeType="1"/>
              </p:cNvSpPr>
              <p:nvPr/>
            </p:nvSpPr>
            <p:spPr bwMode="auto">
              <a:xfrm flipH="1">
                <a:off x="2152" y="2356"/>
                <a:ext cx="533" cy="0"/>
              </a:xfrm>
              <a:prstGeom prst="line">
                <a:avLst/>
              </a:prstGeom>
              <a:noFill/>
              <a:ln w="23813">
                <a:solidFill>
                  <a:srgbClr val="FEB758"/>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174" name="Freeform 298"/>
              <p:cNvSpPr>
                <a:spLocks/>
              </p:cNvSpPr>
              <p:nvPr/>
            </p:nvSpPr>
            <p:spPr bwMode="auto">
              <a:xfrm>
                <a:off x="1683" y="1962"/>
                <a:ext cx="41" cy="42"/>
              </a:xfrm>
              <a:custGeom>
                <a:avLst/>
                <a:gdLst>
                  <a:gd name="T0" fmla="*/ 0 w 81"/>
                  <a:gd name="T1" fmla="*/ 0 h 84"/>
                  <a:gd name="T2" fmla="*/ 1 w 81"/>
                  <a:gd name="T3" fmla="*/ 0 h 84"/>
                  <a:gd name="T4" fmla="*/ 1 w 81"/>
                  <a:gd name="T5" fmla="*/ 1 h 84"/>
                  <a:gd name="T6" fmla="*/ 0 w 81"/>
                  <a:gd name="T7" fmla="*/ 0 h 84"/>
                  <a:gd name="T8" fmla="*/ 0 60000 65536"/>
                  <a:gd name="T9" fmla="*/ 0 60000 65536"/>
                  <a:gd name="T10" fmla="*/ 0 60000 65536"/>
                  <a:gd name="T11" fmla="*/ 0 60000 65536"/>
                  <a:gd name="T12" fmla="*/ 0 w 81"/>
                  <a:gd name="T13" fmla="*/ 0 h 84"/>
                  <a:gd name="T14" fmla="*/ 81 w 81"/>
                  <a:gd name="T15" fmla="*/ 84 h 84"/>
                </a:gdLst>
                <a:ahLst/>
                <a:cxnLst>
                  <a:cxn ang="T8">
                    <a:pos x="T0" y="T1"/>
                  </a:cxn>
                  <a:cxn ang="T9">
                    <a:pos x="T2" y="T3"/>
                  </a:cxn>
                  <a:cxn ang="T10">
                    <a:pos x="T4" y="T5"/>
                  </a:cxn>
                  <a:cxn ang="T11">
                    <a:pos x="T6" y="T7"/>
                  </a:cxn>
                </a:cxnLst>
                <a:rect l="T12" t="T13" r="T14" b="T15"/>
                <a:pathLst>
                  <a:path w="81" h="84">
                    <a:moveTo>
                      <a:pt x="0" y="0"/>
                    </a:moveTo>
                    <a:lnTo>
                      <a:pt x="81" y="0"/>
                    </a:lnTo>
                    <a:lnTo>
                      <a:pt x="40" y="84"/>
                    </a:lnTo>
                    <a:lnTo>
                      <a:pt x="0" y="0"/>
                    </a:lnTo>
                    <a:close/>
                  </a:path>
                </a:pathLst>
              </a:custGeom>
              <a:solidFill>
                <a:srgbClr val="FEB7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7175" name="Freeform 299"/>
              <p:cNvSpPr>
                <a:spLocks/>
              </p:cNvSpPr>
              <p:nvPr/>
            </p:nvSpPr>
            <p:spPr bwMode="auto">
              <a:xfrm>
                <a:off x="1683" y="1962"/>
                <a:ext cx="41" cy="42"/>
              </a:xfrm>
              <a:custGeom>
                <a:avLst/>
                <a:gdLst>
                  <a:gd name="T0" fmla="*/ 0 w 81"/>
                  <a:gd name="T1" fmla="*/ 0 h 84"/>
                  <a:gd name="T2" fmla="*/ 1 w 81"/>
                  <a:gd name="T3" fmla="*/ 0 h 84"/>
                  <a:gd name="T4" fmla="*/ 1 w 81"/>
                  <a:gd name="T5" fmla="*/ 1 h 84"/>
                  <a:gd name="T6" fmla="*/ 0 w 81"/>
                  <a:gd name="T7" fmla="*/ 0 h 84"/>
                  <a:gd name="T8" fmla="*/ 0 60000 65536"/>
                  <a:gd name="T9" fmla="*/ 0 60000 65536"/>
                  <a:gd name="T10" fmla="*/ 0 60000 65536"/>
                  <a:gd name="T11" fmla="*/ 0 60000 65536"/>
                  <a:gd name="T12" fmla="*/ 0 w 81"/>
                  <a:gd name="T13" fmla="*/ 0 h 84"/>
                  <a:gd name="T14" fmla="*/ 81 w 81"/>
                  <a:gd name="T15" fmla="*/ 84 h 84"/>
                </a:gdLst>
                <a:ahLst/>
                <a:cxnLst>
                  <a:cxn ang="T8">
                    <a:pos x="T0" y="T1"/>
                  </a:cxn>
                  <a:cxn ang="T9">
                    <a:pos x="T2" y="T3"/>
                  </a:cxn>
                  <a:cxn ang="T10">
                    <a:pos x="T4" y="T5"/>
                  </a:cxn>
                  <a:cxn ang="T11">
                    <a:pos x="T6" y="T7"/>
                  </a:cxn>
                </a:cxnLst>
                <a:rect l="T12" t="T13" r="T14" b="T15"/>
                <a:pathLst>
                  <a:path w="81" h="84">
                    <a:moveTo>
                      <a:pt x="0" y="0"/>
                    </a:moveTo>
                    <a:lnTo>
                      <a:pt x="81" y="0"/>
                    </a:lnTo>
                    <a:lnTo>
                      <a:pt x="40" y="84"/>
                    </a:lnTo>
                    <a:lnTo>
                      <a:pt x="0"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176" name="Freeform 300"/>
              <p:cNvSpPr>
                <a:spLocks/>
              </p:cNvSpPr>
              <p:nvPr/>
            </p:nvSpPr>
            <p:spPr bwMode="auto">
              <a:xfrm>
                <a:off x="1745" y="2039"/>
                <a:ext cx="41" cy="42"/>
              </a:xfrm>
              <a:custGeom>
                <a:avLst/>
                <a:gdLst>
                  <a:gd name="T0" fmla="*/ 1 w 82"/>
                  <a:gd name="T1" fmla="*/ 0 h 83"/>
                  <a:gd name="T2" fmla="*/ 1 w 82"/>
                  <a:gd name="T3" fmla="*/ 1 h 83"/>
                  <a:gd name="T4" fmla="*/ 0 w 82"/>
                  <a:gd name="T5" fmla="*/ 1 h 83"/>
                  <a:gd name="T6" fmla="*/ 1 w 82"/>
                  <a:gd name="T7" fmla="*/ 0 h 83"/>
                  <a:gd name="T8" fmla="*/ 0 60000 65536"/>
                  <a:gd name="T9" fmla="*/ 0 60000 65536"/>
                  <a:gd name="T10" fmla="*/ 0 60000 65536"/>
                  <a:gd name="T11" fmla="*/ 0 60000 65536"/>
                  <a:gd name="T12" fmla="*/ 0 w 82"/>
                  <a:gd name="T13" fmla="*/ 0 h 83"/>
                  <a:gd name="T14" fmla="*/ 82 w 82"/>
                  <a:gd name="T15" fmla="*/ 83 h 83"/>
                </a:gdLst>
                <a:ahLst/>
                <a:cxnLst>
                  <a:cxn ang="T8">
                    <a:pos x="T0" y="T1"/>
                  </a:cxn>
                  <a:cxn ang="T9">
                    <a:pos x="T2" y="T3"/>
                  </a:cxn>
                  <a:cxn ang="T10">
                    <a:pos x="T4" y="T5"/>
                  </a:cxn>
                  <a:cxn ang="T11">
                    <a:pos x="T6" y="T7"/>
                  </a:cxn>
                </a:cxnLst>
                <a:rect l="T12" t="T13" r="T14" b="T15"/>
                <a:pathLst>
                  <a:path w="82" h="83">
                    <a:moveTo>
                      <a:pt x="42" y="0"/>
                    </a:moveTo>
                    <a:lnTo>
                      <a:pt x="82" y="83"/>
                    </a:lnTo>
                    <a:lnTo>
                      <a:pt x="0" y="83"/>
                    </a:lnTo>
                    <a:lnTo>
                      <a:pt x="42" y="0"/>
                    </a:lnTo>
                    <a:close/>
                  </a:path>
                </a:pathLst>
              </a:custGeom>
              <a:solidFill>
                <a:srgbClr val="FEB7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7177" name="Freeform 301"/>
              <p:cNvSpPr>
                <a:spLocks/>
              </p:cNvSpPr>
              <p:nvPr/>
            </p:nvSpPr>
            <p:spPr bwMode="auto">
              <a:xfrm>
                <a:off x="1745" y="2039"/>
                <a:ext cx="41" cy="42"/>
              </a:xfrm>
              <a:custGeom>
                <a:avLst/>
                <a:gdLst>
                  <a:gd name="T0" fmla="*/ 1 w 82"/>
                  <a:gd name="T1" fmla="*/ 0 h 83"/>
                  <a:gd name="T2" fmla="*/ 1 w 82"/>
                  <a:gd name="T3" fmla="*/ 1 h 83"/>
                  <a:gd name="T4" fmla="*/ 0 w 82"/>
                  <a:gd name="T5" fmla="*/ 1 h 83"/>
                  <a:gd name="T6" fmla="*/ 1 w 82"/>
                  <a:gd name="T7" fmla="*/ 0 h 83"/>
                  <a:gd name="T8" fmla="*/ 0 60000 65536"/>
                  <a:gd name="T9" fmla="*/ 0 60000 65536"/>
                  <a:gd name="T10" fmla="*/ 0 60000 65536"/>
                  <a:gd name="T11" fmla="*/ 0 60000 65536"/>
                  <a:gd name="T12" fmla="*/ 0 w 82"/>
                  <a:gd name="T13" fmla="*/ 0 h 83"/>
                  <a:gd name="T14" fmla="*/ 82 w 82"/>
                  <a:gd name="T15" fmla="*/ 83 h 83"/>
                </a:gdLst>
                <a:ahLst/>
                <a:cxnLst>
                  <a:cxn ang="T8">
                    <a:pos x="T0" y="T1"/>
                  </a:cxn>
                  <a:cxn ang="T9">
                    <a:pos x="T2" y="T3"/>
                  </a:cxn>
                  <a:cxn ang="T10">
                    <a:pos x="T4" y="T5"/>
                  </a:cxn>
                  <a:cxn ang="T11">
                    <a:pos x="T6" y="T7"/>
                  </a:cxn>
                </a:cxnLst>
                <a:rect l="T12" t="T13" r="T14" b="T15"/>
                <a:pathLst>
                  <a:path w="82" h="83">
                    <a:moveTo>
                      <a:pt x="42" y="0"/>
                    </a:moveTo>
                    <a:lnTo>
                      <a:pt x="82" y="83"/>
                    </a:lnTo>
                    <a:lnTo>
                      <a:pt x="0" y="83"/>
                    </a:lnTo>
                    <a:lnTo>
                      <a:pt x="42"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178" name="Rectangle 302"/>
              <p:cNvSpPr>
                <a:spLocks noChangeArrowheads="1"/>
              </p:cNvSpPr>
              <p:nvPr/>
            </p:nvSpPr>
            <p:spPr bwMode="auto">
              <a:xfrm>
                <a:off x="944" y="2230"/>
                <a:ext cx="221"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1100" b="1">
                    <a:solidFill>
                      <a:srgbClr val="595959"/>
                    </a:solidFill>
                  </a:rPr>
                  <a:t>1    </a:t>
                </a:r>
                <a:endParaRPr lang="nb-NO"/>
              </a:p>
            </p:txBody>
          </p:sp>
          <p:sp>
            <p:nvSpPr>
              <p:cNvPr id="37179" name="Rectangle 303"/>
              <p:cNvSpPr>
                <a:spLocks noChangeArrowheads="1"/>
              </p:cNvSpPr>
              <p:nvPr/>
            </p:nvSpPr>
            <p:spPr bwMode="auto">
              <a:xfrm>
                <a:off x="2709" y="1310"/>
                <a:ext cx="423"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b="1">
                    <a:solidFill>
                      <a:srgbClr val="595959"/>
                    </a:solidFill>
                  </a:rPr>
                  <a:t>Solfangere</a:t>
                </a:r>
                <a:endParaRPr lang="nb-NO"/>
              </a:p>
            </p:txBody>
          </p:sp>
          <p:sp>
            <p:nvSpPr>
              <p:cNvPr id="37180" name="Line 304"/>
              <p:cNvSpPr>
                <a:spLocks noChangeShapeType="1"/>
              </p:cNvSpPr>
              <p:nvPr/>
            </p:nvSpPr>
            <p:spPr bwMode="auto">
              <a:xfrm flipH="1">
                <a:off x="1741" y="2309"/>
                <a:ext cx="533" cy="0"/>
              </a:xfrm>
              <a:prstGeom prst="line">
                <a:avLst/>
              </a:prstGeom>
              <a:noFill/>
              <a:ln w="23813">
                <a:solidFill>
                  <a:srgbClr val="FEB758"/>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181" name="Line 305"/>
              <p:cNvSpPr>
                <a:spLocks noChangeShapeType="1"/>
              </p:cNvSpPr>
              <p:nvPr/>
            </p:nvSpPr>
            <p:spPr bwMode="auto">
              <a:xfrm flipH="1">
                <a:off x="1721" y="2370"/>
                <a:ext cx="513" cy="0"/>
              </a:xfrm>
              <a:prstGeom prst="line">
                <a:avLst/>
              </a:prstGeom>
              <a:noFill/>
              <a:ln w="23813">
                <a:solidFill>
                  <a:srgbClr val="FEB758"/>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182" name="Rectangle 306"/>
              <p:cNvSpPr>
                <a:spLocks noChangeArrowheads="1"/>
              </p:cNvSpPr>
              <p:nvPr/>
            </p:nvSpPr>
            <p:spPr bwMode="auto">
              <a:xfrm>
                <a:off x="1298" y="1295"/>
                <a:ext cx="3172" cy="124"/>
              </a:xfrm>
              <a:prstGeom prst="rect">
                <a:avLst/>
              </a:prstGeom>
              <a:solidFill>
                <a:srgbClr val="FEB7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183" name="Rectangle 307"/>
              <p:cNvSpPr>
                <a:spLocks noChangeArrowheads="1"/>
              </p:cNvSpPr>
              <p:nvPr/>
            </p:nvSpPr>
            <p:spPr bwMode="auto">
              <a:xfrm>
                <a:off x="1298" y="1295"/>
                <a:ext cx="3172" cy="124"/>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84" name="Line 308"/>
              <p:cNvSpPr>
                <a:spLocks noChangeShapeType="1"/>
              </p:cNvSpPr>
              <p:nvPr/>
            </p:nvSpPr>
            <p:spPr bwMode="auto">
              <a:xfrm>
                <a:off x="1759" y="1419"/>
                <a:ext cx="0" cy="875"/>
              </a:xfrm>
              <a:prstGeom prst="line">
                <a:avLst/>
              </a:prstGeom>
              <a:noFill/>
              <a:ln w="23813">
                <a:solidFill>
                  <a:srgbClr val="FEB758"/>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185" name="Line 309"/>
              <p:cNvSpPr>
                <a:spLocks noChangeShapeType="1"/>
              </p:cNvSpPr>
              <p:nvPr/>
            </p:nvSpPr>
            <p:spPr bwMode="auto">
              <a:xfrm>
                <a:off x="1711" y="1419"/>
                <a:ext cx="0" cy="875"/>
              </a:xfrm>
              <a:prstGeom prst="line">
                <a:avLst/>
              </a:prstGeom>
              <a:noFill/>
              <a:ln w="23813">
                <a:solidFill>
                  <a:srgbClr val="FEB758"/>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186" name="Rectangle 310"/>
              <p:cNvSpPr>
                <a:spLocks noChangeArrowheads="1"/>
              </p:cNvSpPr>
              <p:nvPr/>
            </p:nvSpPr>
            <p:spPr bwMode="auto">
              <a:xfrm>
                <a:off x="1670" y="2163"/>
                <a:ext cx="116" cy="291"/>
              </a:xfrm>
              <a:prstGeom prst="rect">
                <a:avLst/>
              </a:prstGeom>
              <a:solidFill>
                <a:srgbClr val="FEB7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187" name="Rectangle 311"/>
              <p:cNvSpPr>
                <a:spLocks noChangeArrowheads="1"/>
              </p:cNvSpPr>
              <p:nvPr/>
            </p:nvSpPr>
            <p:spPr bwMode="auto">
              <a:xfrm>
                <a:off x="1670" y="2163"/>
                <a:ext cx="116" cy="29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88" name="Rectangle 312"/>
              <p:cNvSpPr>
                <a:spLocks noChangeArrowheads="1"/>
              </p:cNvSpPr>
              <p:nvPr/>
            </p:nvSpPr>
            <p:spPr bwMode="auto">
              <a:xfrm>
                <a:off x="1147" y="2229"/>
                <a:ext cx="448"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b="1">
                    <a:solidFill>
                      <a:srgbClr val="595959"/>
                    </a:solidFill>
                  </a:rPr>
                  <a:t>Akkumulator </a:t>
                </a:r>
                <a:endParaRPr lang="nb-NO"/>
              </a:p>
            </p:txBody>
          </p:sp>
          <p:sp>
            <p:nvSpPr>
              <p:cNvPr id="37189" name="Rectangle 313"/>
              <p:cNvSpPr>
                <a:spLocks noChangeArrowheads="1"/>
              </p:cNvSpPr>
              <p:nvPr/>
            </p:nvSpPr>
            <p:spPr bwMode="auto">
              <a:xfrm>
                <a:off x="1147" y="2288"/>
                <a:ext cx="38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b="1">
                    <a:solidFill>
                      <a:srgbClr val="595959"/>
                    </a:solidFill>
                  </a:rPr>
                  <a:t>Vanntanker</a:t>
                </a:r>
                <a:endParaRPr lang="nb-NO"/>
              </a:p>
            </p:txBody>
          </p:sp>
          <p:sp>
            <p:nvSpPr>
              <p:cNvPr id="37190" name="Rectangle 314"/>
              <p:cNvSpPr>
                <a:spLocks noChangeArrowheads="1"/>
              </p:cNvSpPr>
              <p:nvPr/>
            </p:nvSpPr>
            <p:spPr bwMode="auto">
              <a:xfrm>
                <a:off x="1838" y="2163"/>
                <a:ext cx="116" cy="291"/>
              </a:xfrm>
              <a:prstGeom prst="rect">
                <a:avLst/>
              </a:prstGeom>
              <a:solidFill>
                <a:srgbClr val="FEB7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191" name="Rectangle 315"/>
              <p:cNvSpPr>
                <a:spLocks noChangeArrowheads="1"/>
              </p:cNvSpPr>
              <p:nvPr/>
            </p:nvSpPr>
            <p:spPr bwMode="auto">
              <a:xfrm>
                <a:off x="1838" y="2163"/>
                <a:ext cx="116" cy="29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92" name="Rectangle 316"/>
              <p:cNvSpPr>
                <a:spLocks noChangeArrowheads="1"/>
              </p:cNvSpPr>
              <p:nvPr/>
            </p:nvSpPr>
            <p:spPr bwMode="auto">
              <a:xfrm>
                <a:off x="2000" y="2163"/>
                <a:ext cx="117" cy="291"/>
              </a:xfrm>
              <a:prstGeom prst="rect">
                <a:avLst/>
              </a:prstGeom>
              <a:solidFill>
                <a:srgbClr val="FEB7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193" name="Rectangle 317"/>
              <p:cNvSpPr>
                <a:spLocks noChangeArrowheads="1"/>
              </p:cNvSpPr>
              <p:nvPr/>
            </p:nvSpPr>
            <p:spPr bwMode="auto">
              <a:xfrm>
                <a:off x="2000" y="2163"/>
                <a:ext cx="117" cy="29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94" name="Rectangle 318"/>
              <p:cNvSpPr>
                <a:spLocks noChangeArrowheads="1"/>
              </p:cNvSpPr>
              <p:nvPr/>
            </p:nvSpPr>
            <p:spPr bwMode="auto">
              <a:xfrm>
                <a:off x="2158" y="2163"/>
                <a:ext cx="116" cy="291"/>
              </a:xfrm>
              <a:prstGeom prst="rect">
                <a:avLst/>
              </a:prstGeom>
              <a:solidFill>
                <a:srgbClr val="FEB7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195" name="Rectangle 319"/>
              <p:cNvSpPr>
                <a:spLocks noChangeArrowheads="1"/>
              </p:cNvSpPr>
              <p:nvPr/>
            </p:nvSpPr>
            <p:spPr bwMode="auto">
              <a:xfrm>
                <a:off x="2158" y="2163"/>
                <a:ext cx="116" cy="29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96" name="Line 320"/>
              <p:cNvSpPr>
                <a:spLocks noChangeShapeType="1"/>
              </p:cNvSpPr>
              <p:nvPr/>
            </p:nvSpPr>
            <p:spPr bwMode="auto">
              <a:xfrm flipH="1">
                <a:off x="2152" y="2321"/>
                <a:ext cx="533" cy="0"/>
              </a:xfrm>
              <a:prstGeom prst="line">
                <a:avLst/>
              </a:prstGeom>
              <a:noFill/>
              <a:ln w="23813">
                <a:solidFill>
                  <a:srgbClr val="FEB758"/>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197" name="Line 321"/>
              <p:cNvSpPr>
                <a:spLocks noChangeShapeType="1"/>
              </p:cNvSpPr>
              <p:nvPr/>
            </p:nvSpPr>
            <p:spPr bwMode="auto">
              <a:xfrm flipH="1">
                <a:off x="2152" y="2356"/>
                <a:ext cx="533" cy="0"/>
              </a:xfrm>
              <a:prstGeom prst="line">
                <a:avLst/>
              </a:prstGeom>
              <a:noFill/>
              <a:ln w="23813">
                <a:solidFill>
                  <a:srgbClr val="FEB758"/>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198" name="Freeform 322"/>
              <p:cNvSpPr>
                <a:spLocks/>
              </p:cNvSpPr>
              <p:nvPr/>
            </p:nvSpPr>
            <p:spPr bwMode="auto">
              <a:xfrm>
                <a:off x="1683" y="1962"/>
                <a:ext cx="41" cy="42"/>
              </a:xfrm>
              <a:custGeom>
                <a:avLst/>
                <a:gdLst>
                  <a:gd name="T0" fmla="*/ 0 w 81"/>
                  <a:gd name="T1" fmla="*/ 0 h 84"/>
                  <a:gd name="T2" fmla="*/ 1 w 81"/>
                  <a:gd name="T3" fmla="*/ 0 h 84"/>
                  <a:gd name="T4" fmla="*/ 1 w 81"/>
                  <a:gd name="T5" fmla="*/ 1 h 84"/>
                  <a:gd name="T6" fmla="*/ 0 w 81"/>
                  <a:gd name="T7" fmla="*/ 0 h 84"/>
                  <a:gd name="T8" fmla="*/ 0 60000 65536"/>
                  <a:gd name="T9" fmla="*/ 0 60000 65536"/>
                  <a:gd name="T10" fmla="*/ 0 60000 65536"/>
                  <a:gd name="T11" fmla="*/ 0 60000 65536"/>
                  <a:gd name="T12" fmla="*/ 0 w 81"/>
                  <a:gd name="T13" fmla="*/ 0 h 84"/>
                  <a:gd name="T14" fmla="*/ 81 w 81"/>
                  <a:gd name="T15" fmla="*/ 84 h 84"/>
                </a:gdLst>
                <a:ahLst/>
                <a:cxnLst>
                  <a:cxn ang="T8">
                    <a:pos x="T0" y="T1"/>
                  </a:cxn>
                  <a:cxn ang="T9">
                    <a:pos x="T2" y="T3"/>
                  </a:cxn>
                  <a:cxn ang="T10">
                    <a:pos x="T4" y="T5"/>
                  </a:cxn>
                  <a:cxn ang="T11">
                    <a:pos x="T6" y="T7"/>
                  </a:cxn>
                </a:cxnLst>
                <a:rect l="T12" t="T13" r="T14" b="T15"/>
                <a:pathLst>
                  <a:path w="81" h="84">
                    <a:moveTo>
                      <a:pt x="0" y="0"/>
                    </a:moveTo>
                    <a:lnTo>
                      <a:pt x="81" y="0"/>
                    </a:lnTo>
                    <a:lnTo>
                      <a:pt x="40" y="84"/>
                    </a:lnTo>
                    <a:lnTo>
                      <a:pt x="0" y="0"/>
                    </a:lnTo>
                    <a:close/>
                  </a:path>
                </a:pathLst>
              </a:custGeom>
              <a:solidFill>
                <a:srgbClr val="FEB7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7199" name="Freeform 323"/>
              <p:cNvSpPr>
                <a:spLocks/>
              </p:cNvSpPr>
              <p:nvPr/>
            </p:nvSpPr>
            <p:spPr bwMode="auto">
              <a:xfrm>
                <a:off x="1683" y="1962"/>
                <a:ext cx="41" cy="42"/>
              </a:xfrm>
              <a:custGeom>
                <a:avLst/>
                <a:gdLst>
                  <a:gd name="T0" fmla="*/ 0 w 81"/>
                  <a:gd name="T1" fmla="*/ 0 h 84"/>
                  <a:gd name="T2" fmla="*/ 1 w 81"/>
                  <a:gd name="T3" fmla="*/ 0 h 84"/>
                  <a:gd name="T4" fmla="*/ 1 w 81"/>
                  <a:gd name="T5" fmla="*/ 1 h 84"/>
                  <a:gd name="T6" fmla="*/ 0 w 81"/>
                  <a:gd name="T7" fmla="*/ 0 h 84"/>
                  <a:gd name="T8" fmla="*/ 0 60000 65536"/>
                  <a:gd name="T9" fmla="*/ 0 60000 65536"/>
                  <a:gd name="T10" fmla="*/ 0 60000 65536"/>
                  <a:gd name="T11" fmla="*/ 0 60000 65536"/>
                  <a:gd name="T12" fmla="*/ 0 w 81"/>
                  <a:gd name="T13" fmla="*/ 0 h 84"/>
                  <a:gd name="T14" fmla="*/ 81 w 81"/>
                  <a:gd name="T15" fmla="*/ 84 h 84"/>
                </a:gdLst>
                <a:ahLst/>
                <a:cxnLst>
                  <a:cxn ang="T8">
                    <a:pos x="T0" y="T1"/>
                  </a:cxn>
                  <a:cxn ang="T9">
                    <a:pos x="T2" y="T3"/>
                  </a:cxn>
                  <a:cxn ang="T10">
                    <a:pos x="T4" y="T5"/>
                  </a:cxn>
                  <a:cxn ang="T11">
                    <a:pos x="T6" y="T7"/>
                  </a:cxn>
                </a:cxnLst>
                <a:rect l="T12" t="T13" r="T14" b="T15"/>
                <a:pathLst>
                  <a:path w="81" h="84">
                    <a:moveTo>
                      <a:pt x="0" y="0"/>
                    </a:moveTo>
                    <a:lnTo>
                      <a:pt x="81" y="0"/>
                    </a:lnTo>
                    <a:lnTo>
                      <a:pt x="40" y="84"/>
                    </a:lnTo>
                    <a:lnTo>
                      <a:pt x="0"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200" name="Freeform 324"/>
              <p:cNvSpPr>
                <a:spLocks/>
              </p:cNvSpPr>
              <p:nvPr/>
            </p:nvSpPr>
            <p:spPr bwMode="auto">
              <a:xfrm>
                <a:off x="1745" y="2039"/>
                <a:ext cx="41" cy="42"/>
              </a:xfrm>
              <a:custGeom>
                <a:avLst/>
                <a:gdLst>
                  <a:gd name="T0" fmla="*/ 1 w 82"/>
                  <a:gd name="T1" fmla="*/ 0 h 83"/>
                  <a:gd name="T2" fmla="*/ 1 w 82"/>
                  <a:gd name="T3" fmla="*/ 1 h 83"/>
                  <a:gd name="T4" fmla="*/ 0 w 82"/>
                  <a:gd name="T5" fmla="*/ 1 h 83"/>
                  <a:gd name="T6" fmla="*/ 1 w 82"/>
                  <a:gd name="T7" fmla="*/ 0 h 83"/>
                  <a:gd name="T8" fmla="*/ 0 60000 65536"/>
                  <a:gd name="T9" fmla="*/ 0 60000 65536"/>
                  <a:gd name="T10" fmla="*/ 0 60000 65536"/>
                  <a:gd name="T11" fmla="*/ 0 60000 65536"/>
                  <a:gd name="T12" fmla="*/ 0 w 82"/>
                  <a:gd name="T13" fmla="*/ 0 h 83"/>
                  <a:gd name="T14" fmla="*/ 82 w 82"/>
                  <a:gd name="T15" fmla="*/ 83 h 83"/>
                </a:gdLst>
                <a:ahLst/>
                <a:cxnLst>
                  <a:cxn ang="T8">
                    <a:pos x="T0" y="T1"/>
                  </a:cxn>
                  <a:cxn ang="T9">
                    <a:pos x="T2" y="T3"/>
                  </a:cxn>
                  <a:cxn ang="T10">
                    <a:pos x="T4" y="T5"/>
                  </a:cxn>
                  <a:cxn ang="T11">
                    <a:pos x="T6" y="T7"/>
                  </a:cxn>
                </a:cxnLst>
                <a:rect l="T12" t="T13" r="T14" b="T15"/>
                <a:pathLst>
                  <a:path w="82" h="83">
                    <a:moveTo>
                      <a:pt x="42" y="0"/>
                    </a:moveTo>
                    <a:lnTo>
                      <a:pt x="82" y="83"/>
                    </a:lnTo>
                    <a:lnTo>
                      <a:pt x="0" y="83"/>
                    </a:lnTo>
                    <a:lnTo>
                      <a:pt x="42" y="0"/>
                    </a:lnTo>
                    <a:close/>
                  </a:path>
                </a:pathLst>
              </a:custGeom>
              <a:solidFill>
                <a:srgbClr val="FEB7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7201" name="Freeform 325"/>
              <p:cNvSpPr>
                <a:spLocks/>
              </p:cNvSpPr>
              <p:nvPr/>
            </p:nvSpPr>
            <p:spPr bwMode="auto">
              <a:xfrm>
                <a:off x="1745" y="2039"/>
                <a:ext cx="41" cy="42"/>
              </a:xfrm>
              <a:custGeom>
                <a:avLst/>
                <a:gdLst>
                  <a:gd name="T0" fmla="*/ 1 w 82"/>
                  <a:gd name="T1" fmla="*/ 0 h 83"/>
                  <a:gd name="T2" fmla="*/ 1 w 82"/>
                  <a:gd name="T3" fmla="*/ 1 h 83"/>
                  <a:gd name="T4" fmla="*/ 0 w 82"/>
                  <a:gd name="T5" fmla="*/ 1 h 83"/>
                  <a:gd name="T6" fmla="*/ 1 w 82"/>
                  <a:gd name="T7" fmla="*/ 0 h 83"/>
                  <a:gd name="T8" fmla="*/ 0 60000 65536"/>
                  <a:gd name="T9" fmla="*/ 0 60000 65536"/>
                  <a:gd name="T10" fmla="*/ 0 60000 65536"/>
                  <a:gd name="T11" fmla="*/ 0 60000 65536"/>
                  <a:gd name="T12" fmla="*/ 0 w 82"/>
                  <a:gd name="T13" fmla="*/ 0 h 83"/>
                  <a:gd name="T14" fmla="*/ 82 w 82"/>
                  <a:gd name="T15" fmla="*/ 83 h 83"/>
                </a:gdLst>
                <a:ahLst/>
                <a:cxnLst>
                  <a:cxn ang="T8">
                    <a:pos x="T0" y="T1"/>
                  </a:cxn>
                  <a:cxn ang="T9">
                    <a:pos x="T2" y="T3"/>
                  </a:cxn>
                  <a:cxn ang="T10">
                    <a:pos x="T4" y="T5"/>
                  </a:cxn>
                  <a:cxn ang="T11">
                    <a:pos x="T6" y="T7"/>
                  </a:cxn>
                </a:cxnLst>
                <a:rect l="T12" t="T13" r="T14" b="T15"/>
                <a:pathLst>
                  <a:path w="82" h="83">
                    <a:moveTo>
                      <a:pt x="42" y="0"/>
                    </a:moveTo>
                    <a:lnTo>
                      <a:pt x="82" y="83"/>
                    </a:lnTo>
                    <a:lnTo>
                      <a:pt x="0" y="83"/>
                    </a:lnTo>
                    <a:lnTo>
                      <a:pt x="42"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202" name="Rectangle 326"/>
              <p:cNvSpPr>
                <a:spLocks noChangeArrowheads="1"/>
              </p:cNvSpPr>
              <p:nvPr/>
            </p:nvSpPr>
            <p:spPr bwMode="auto">
              <a:xfrm>
                <a:off x="944" y="2230"/>
                <a:ext cx="221"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1100" b="1">
                    <a:solidFill>
                      <a:srgbClr val="595959"/>
                    </a:solidFill>
                  </a:rPr>
                  <a:t>1    </a:t>
                </a:r>
                <a:endParaRPr lang="nb-NO"/>
              </a:p>
            </p:txBody>
          </p:sp>
          <p:sp>
            <p:nvSpPr>
              <p:cNvPr id="37203" name="Line 327"/>
              <p:cNvSpPr>
                <a:spLocks noChangeShapeType="1"/>
              </p:cNvSpPr>
              <p:nvPr/>
            </p:nvSpPr>
            <p:spPr bwMode="auto">
              <a:xfrm flipH="1">
                <a:off x="1741" y="2309"/>
                <a:ext cx="533" cy="0"/>
              </a:xfrm>
              <a:prstGeom prst="line">
                <a:avLst/>
              </a:prstGeom>
              <a:noFill/>
              <a:ln w="23813">
                <a:solidFill>
                  <a:srgbClr val="FEB758"/>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204" name="Line 328"/>
              <p:cNvSpPr>
                <a:spLocks noChangeShapeType="1"/>
              </p:cNvSpPr>
              <p:nvPr/>
            </p:nvSpPr>
            <p:spPr bwMode="auto">
              <a:xfrm flipH="1">
                <a:off x="1721" y="2370"/>
                <a:ext cx="513" cy="0"/>
              </a:xfrm>
              <a:prstGeom prst="line">
                <a:avLst/>
              </a:prstGeom>
              <a:noFill/>
              <a:ln w="23813">
                <a:solidFill>
                  <a:srgbClr val="FEB758"/>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205" name="Rectangle 329"/>
              <p:cNvSpPr>
                <a:spLocks noChangeArrowheads="1"/>
              </p:cNvSpPr>
              <p:nvPr/>
            </p:nvSpPr>
            <p:spPr bwMode="auto">
              <a:xfrm>
                <a:off x="1298" y="1295"/>
                <a:ext cx="3172" cy="124"/>
              </a:xfrm>
              <a:prstGeom prst="rect">
                <a:avLst/>
              </a:prstGeom>
              <a:solidFill>
                <a:srgbClr val="FEB7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206" name="Rectangle 330"/>
              <p:cNvSpPr>
                <a:spLocks noChangeArrowheads="1"/>
              </p:cNvSpPr>
              <p:nvPr/>
            </p:nvSpPr>
            <p:spPr bwMode="auto">
              <a:xfrm>
                <a:off x="1298" y="1295"/>
                <a:ext cx="3172" cy="124"/>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07" name="Line 331"/>
              <p:cNvSpPr>
                <a:spLocks noChangeShapeType="1"/>
              </p:cNvSpPr>
              <p:nvPr/>
            </p:nvSpPr>
            <p:spPr bwMode="auto">
              <a:xfrm>
                <a:off x="1759" y="1419"/>
                <a:ext cx="0" cy="875"/>
              </a:xfrm>
              <a:prstGeom prst="line">
                <a:avLst/>
              </a:prstGeom>
              <a:noFill/>
              <a:ln w="23813">
                <a:solidFill>
                  <a:srgbClr val="FEB758"/>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208" name="Line 332"/>
              <p:cNvSpPr>
                <a:spLocks noChangeShapeType="1"/>
              </p:cNvSpPr>
              <p:nvPr/>
            </p:nvSpPr>
            <p:spPr bwMode="auto">
              <a:xfrm>
                <a:off x="1711" y="1419"/>
                <a:ext cx="0" cy="875"/>
              </a:xfrm>
              <a:prstGeom prst="line">
                <a:avLst/>
              </a:prstGeom>
              <a:noFill/>
              <a:ln w="23813">
                <a:solidFill>
                  <a:srgbClr val="FEB758"/>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209" name="Rectangle 333"/>
              <p:cNvSpPr>
                <a:spLocks noChangeArrowheads="1"/>
              </p:cNvSpPr>
              <p:nvPr/>
            </p:nvSpPr>
            <p:spPr bwMode="auto">
              <a:xfrm>
                <a:off x="1670" y="2163"/>
                <a:ext cx="116" cy="291"/>
              </a:xfrm>
              <a:prstGeom prst="rect">
                <a:avLst/>
              </a:prstGeom>
              <a:solidFill>
                <a:srgbClr val="FEB7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210" name="Rectangle 334"/>
              <p:cNvSpPr>
                <a:spLocks noChangeArrowheads="1"/>
              </p:cNvSpPr>
              <p:nvPr/>
            </p:nvSpPr>
            <p:spPr bwMode="auto">
              <a:xfrm>
                <a:off x="1670" y="2163"/>
                <a:ext cx="116" cy="29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11" name="Rectangle 335"/>
              <p:cNvSpPr>
                <a:spLocks noChangeArrowheads="1"/>
              </p:cNvSpPr>
              <p:nvPr/>
            </p:nvSpPr>
            <p:spPr bwMode="auto">
              <a:xfrm>
                <a:off x="1147" y="2229"/>
                <a:ext cx="448"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b="1">
                    <a:solidFill>
                      <a:srgbClr val="595959"/>
                    </a:solidFill>
                  </a:rPr>
                  <a:t>Akkumulator </a:t>
                </a:r>
                <a:endParaRPr lang="nb-NO"/>
              </a:p>
            </p:txBody>
          </p:sp>
          <p:sp>
            <p:nvSpPr>
              <p:cNvPr id="37212" name="Rectangle 336"/>
              <p:cNvSpPr>
                <a:spLocks noChangeArrowheads="1"/>
              </p:cNvSpPr>
              <p:nvPr/>
            </p:nvSpPr>
            <p:spPr bwMode="auto">
              <a:xfrm>
                <a:off x="1147" y="2288"/>
                <a:ext cx="38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b="1">
                    <a:solidFill>
                      <a:srgbClr val="595959"/>
                    </a:solidFill>
                  </a:rPr>
                  <a:t>Vanntanker</a:t>
                </a:r>
                <a:endParaRPr lang="nb-NO"/>
              </a:p>
            </p:txBody>
          </p:sp>
          <p:sp>
            <p:nvSpPr>
              <p:cNvPr id="37213" name="Rectangle 337"/>
              <p:cNvSpPr>
                <a:spLocks noChangeArrowheads="1"/>
              </p:cNvSpPr>
              <p:nvPr/>
            </p:nvSpPr>
            <p:spPr bwMode="auto">
              <a:xfrm>
                <a:off x="1838" y="2163"/>
                <a:ext cx="116" cy="291"/>
              </a:xfrm>
              <a:prstGeom prst="rect">
                <a:avLst/>
              </a:prstGeom>
              <a:solidFill>
                <a:srgbClr val="FEB7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214" name="Rectangle 338"/>
              <p:cNvSpPr>
                <a:spLocks noChangeArrowheads="1"/>
              </p:cNvSpPr>
              <p:nvPr/>
            </p:nvSpPr>
            <p:spPr bwMode="auto">
              <a:xfrm>
                <a:off x="1838" y="2163"/>
                <a:ext cx="116" cy="29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15" name="Rectangle 339"/>
              <p:cNvSpPr>
                <a:spLocks noChangeArrowheads="1"/>
              </p:cNvSpPr>
              <p:nvPr/>
            </p:nvSpPr>
            <p:spPr bwMode="auto">
              <a:xfrm>
                <a:off x="2000" y="2163"/>
                <a:ext cx="117" cy="291"/>
              </a:xfrm>
              <a:prstGeom prst="rect">
                <a:avLst/>
              </a:prstGeom>
              <a:solidFill>
                <a:srgbClr val="FEB7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216" name="Rectangle 340"/>
              <p:cNvSpPr>
                <a:spLocks noChangeArrowheads="1"/>
              </p:cNvSpPr>
              <p:nvPr/>
            </p:nvSpPr>
            <p:spPr bwMode="auto">
              <a:xfrm>
                <a:off x="2000" y="2163"/>
                <a:ext cx="117" cy="29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17" name="Rectangle 341"/>
              <p:cNvSpPr>
                <a:spLocks noChangeArrowheads="1"/>
              </p:cNvSpPr>
              <p:nvPr/>
            </p:nvSpPr>
            <p:spPr bwMode="auto">
              <a:xfrm>
                <a:off x="2158" y="2163"/>
                <a:ext cx="116" cy="291"/>
              </a:xfrm>
              <a:prstGeom prst="rect">
                <a:avLst/>
              </a:prstGeom>
              <a:solidFill>
                <a:srgbClr val="FEB7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218" name="Rectangle 342"/>
              <p:cNvSpPr>
                <a:spLocks noChangeArrowheads="1"/>
              </p:cNvSpPr>
              <p:nvPr/>
            </p:nvSpPr>
            <p:spPr bwMode="auto">
              <a:xfrm>
                <a:off x="2158" y="2163"/>
                <a:ext cx="116" cy="29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19" name="Line 343"/>
              <p:cNvSpPr>
                <a:spLocks noChangeShapeType="1"/>
              </p:cNvSpPr>
              <p:nvPr/>
            </p:nvSpPr>
            <p:spPr bwMode="auto">
              <a:xfrm flipH="1">
                <a:off x="2152" y="2321"/>
                <a:ext cx="533" cy="0"/>
              </a:xfrm>
              <a:prstGeom prst="line">
                <a:avLst/>
              </a:prstGeom>
              <a:noFill/>
              <a:ln w="23813">
                <a:solidFill>
                  <a:srgbClr val="FEB758"/>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220" name="Line 344"/>
              <p:cNvSpPr>
                <a:spLocks noChangeShapeType="1"/>
              </p:cNvSpPr>
              <p:nvPr/>
            </p:nvSpPr>
            <p:spPr bwMode="auto">
              <a:xfrm flipH="1">
                <a:off x="2152" y="2356"/>
                <a:ext cx="533" cy="0"/>
              </a:xfrm>
              <a:prstGeom prst="line">
                <a:avLst/>
              </a:prstGeom>
              <a:noFill/>
              <a:ln w="23813">
                <a:solidFill>
                  <a:srgbClr val="FEB758"/>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221" name="Freeform 345"/>
              <p:cNvSpPr>
                <a:spLocks/>
              </p:cNvSpPr>
              <p:nvPr/>
            </p:nvSpPr>
            <p:spPr bwMode="auto">
              <a:xfrm>
                <a:off x="1683" y="1962"/>
                <a:ext cx="41" cy="42"/>
              </a:xfrm>
              <a:custGeom>
                <a:avLst/>
                <a:gdLst>
                  <a:gd name="T0" fmla="*/ 0 w 81"/>
                  <a:gd name="T1" fmla="*/ 0 h 84"/>
                  <a:gd name="T2" fmla="*/ 1 w 81"/>
                  <a:gd name="T3" fmla="*/ 0 h 84"/>
                  <a:gd name="T4" fmla="*/ 1 w 81"/>
                  <a:gd name="T5" fmla="*/ 1 h 84"/>
                  <a:gd name="T6" fmla="*/ 0 w 81"/>
                  <a:gd name="T7" fmla="*/ 0 h 84"/>
                  <a:gd name="T8" fmla="*/ 0 60000 65536"/>
                  <a:gd name="T9" fmla="*/ 0 60000 65536"/>
                  <a:gd name="T10" fmla="*/ 0 60000 65536"/>
                  <a:gd name="T11" fmla="*/ 0 60000 65536"/>
                  <a:gd name="T12" fmla="*/ 0 w 81"/>
                  <a:gd name="T13" fmla="*/ 0 h 84"/>
                  <a:gd name="T14" fmla="*/ 81 w 81"/>
                  <a:gd name="T15" fmla="*/ 84 h 84"/>
                </a:gdLst>
                <a:ahLst/>
                <a:cxnLst>
                  <a:cxn ang="T8">
                    <a:pos x="T0" y="T1"/>
                  </a:cxn>
                  <a:cxn ang="T9">
                    <a:pos x="T2" y="T3"/>
                  </a:cxn>
                  <a:cxn ang="T10">
                    <a:pos x="T4" y="T5"/>
                  </a:cxn>
                  <a:cxn ang="T11">
                    <a:pos x="T6" y="T7"/>
                  </a:cxn>
                </a:cxnLst>
                <a:rect l="T12" t="T13" r="T14" b="T15"/>
                <a:pathLst>
                  <a:path w="81" h="84">
                    <a:moveTo>
                      <a:pt x="0" y="0"/>
                    </a:moveTo>
                    <a:lnTo>
                      <a:pt x="81" y="0"/>
                    </a:lnTo>
                    <a:lnTo>
                      <a:pt x="40" y="84"/>
                    </a:lnTo>
                    <a:lnTo>
                      <a:pt x="0" y="0"/>
                    </a:lnTo>
                    <a:close/>
                  </a:path>
                </a:pathLst>
              </a:custGeom>
              <a:solidFill>
                <a:srgbClr val="FEB7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7222" name="Freeform 346"/>
              <p:cNvSpPr>
                <a:spLocks/>
              </p:cNvSpPr>
              <p:nvPr/>
            </p:nvSpPr>
            <p:spPr bwMode="auto">
              <a:xfrm>
                <a:off x="1683" y="1962"/>
                <a:ext cx="41" cy="42"/>
              </a:xfrm>
              <a:custGeom>
                <a:avLst/>
                <a:gdLst>
                  <a:gd name="T0" fmla="*/ 0 w 81"/>
                  <a:gd name="T1" fmla="*/ 0 h 84"/>
                  <a:gd name="T2" fmla="*/ 1 w 81"/>
                  <a:gd name="T3" fmla="*/ 0 h 84"/>
                  <a:gd name="T4" fmla="*/ 1 w 81"/>
                  <a:gd name="T5" fmla="*/ 1 h 84"/>
                  <a:gd name="T6" fmla="*/ 0 w 81"/>
                  <a:gd name="T7" fmla="*/ 0 h 84"/>
                  <a:gd name="T8" fmla="*/ 0 60000 65536"/>
                  <a:gd name="T9" fmla="*/ 0 60000 65536"/>
                  <a:gd name="T10" fmla="*/ 0 60000 65536"/>
                  <a:gd name="T11" fmla="*/ 0 60000 65536"/>
                  <a:gd name="T12" fmla="*/ 0 w 81"/>
                  <a:gd name="T13" fmla="*/ 0 h 84"/>
                  <a:gd name="T14" fmla="*/ 81 w 81"/>
                  <a:gd name="T15" fmla="*/ 84 h 84"/>
                </a:gdLst>
                <a:ahLst/>
                <a:cxnLst>
                  <a:cxn ang="T8">
                    <a:pos x="T0" y="T1"/>
                  </a:cxn>
                  <a:cxn ang="T9">
                    <a:pos x="T2" y="T3"/>
                  </a:cxn>
                  <a:cxn ang="T10">
                    <a:pos x="T4" y="T5"/>
                  </a:cxn>
                  <a:cxn ang="T11">
                    <a:pos x="T6" y="T7"/>
                  </a:cxn>
                </a:cxnLst>
                <a:rect l="T12" t="T13" r="T14" b="T15"/>
                <a:pathLst>
                  <a:path w="81" h="84">
                    <a:moveTo>
                      <a:pt x="0" y="0"/>
                    </a:moveTo>
                    <a:lnTo>
                      <a:pt x="81" y="0"/>
                    </a:lnTo>
                    <a:lnTo>
                      <a:pt x="40" y="84"/>
                    </a:lnTo>
                    <a:lnTo>
                      <a:pt x="0"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223" name="Freeform 347"/>
              <p:cNvSpPr>
                <a:spLocks/>
              </p:cNvSpPr>
              <p:nvPr/>
            </p:nvSpPr>
            <p:spPr bwMode="auto">
              <a:xfrm>
                <a:off x="1745" y="2039"/>
                <a:ext cx="41" cy="42"/>
              </a:xfrm>
              <a:custGeom>
                <a:avLst/>
                <a:gdLst>
                  <a:gd name="T0" fmla="*/ 1 w 82"/>
                  <a:gd name="T1" fmla="*/ 0 h 83"/>
                  <a:gd name="T2" fmla="*/ 1 w 82"/>
                  <a:gd name="T3" fmla="*/ 1 h 83"/>
                  <a:gd name="T4" fmla="*/ 0 w 82"/>
                  <a:gd name="T5" fmla="*/ 1 h 83"/>
                  <a:gd name="T6" fmla="*/ 1 w 82"/>
                  <a:gd name="T7" fmla="*/ 0 h 83"/>
                  <a:gd name="T8" fmla="*/ 0 60000 65536"/>
                  <a:gd name="T9" fmla="*/ 0 60000 65536"/>
                  <a:gd name="T10" fmla="*/ 0 60000 65536"/>
                  <a:gd name="T11" fmla="*/ 0 60000 65536"/>
                  <a:gd name="T12" fmla="*/ 0 w 82"/>
                  <a:gd name="T13" fmla="*/ 0 h 83"/>
                  <a:gd name="T14" fmla="*/ 82 w 82"/>
                  <a:gd name="T15" fmla="*/ 83 h 83"/>
                </a:gdLst>
                <a:ahLst/>
                <a:cxnLst>
                  <a:cxn ang="T8">
                    <a:pos x="T0" y="T1"/>
                  </a:cxn>
                  <a:cxn ang="T9">
                    <a:pos x="T2" y="T3"/>
                  </a:cxn>
                  <a:cxn ang="T10">
                    <a:pos x="T4" y="T5"/>
                  </a:cxn>
                  <a:cxn ang="T11">
                    <a:pos x="T6" y="T7"/>
                  </a:cxn>
                </a:cxnLst>
                <a:rect l="T12" t="T13" r="T14" b="T15"/>
                <a:pathLst>
                  <a:path w="82" h="83">
                    <a:moveTo>
                      <a:pt x="42" y="0"/>
                    </a:moveTo>
                    <a:lnTo>
                      <a:pt x="82" y="83"/>
                    </a:lnTo>
                    <a:lnTo>
                      <a:pt x="0" y="83"/>
                    </a:lnTo>
                    <a:lnTo>
                      <a:pt x="42" y="0"/>
                    </a:lnTo>
                    <a:close/>
                  </a:path>
                </a:pathLst>
              </a:custGeom>
              <a:solidFill>
                <a:srgbClr val="FEB7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7224" name="Freeform 348"/>
              <p:cNvSpPr>
                <a:spLocks/>
              </p:cNvSpPr>
              <p:nvPr/>
            </p:nvSpPr>
            <p:spPr bwMode="auto">
              <a:xfrm>
                <a:off x="1745" y="2039"/>
                <a:ext cx="41" cy="42"/>
              </a:xfrm>
              <a:custGeom>
                <a:avLst/>
                <a:gdLst>
                  <a:gd name="T0" fmla="*/ 1 w 82"/>
                  <a:gd name="T1" fmla="*/ 0 h 83"/>
                  <a:gd name="T2" fmla="*/ 1 w 82"/>
                  <a:gd name="T3" fmla="*/ 1 h 83"/>
                  <a:gd name="T4" fmla="*/ 0 w 82"/>
                  <a:gd name="T5" fmla="*/ 1 h 83"/>
                  <a:gd name="T6" fmla="*/ 1 w 82"/>
                  <a:gd name="T7" fmla="*/ 0 h 83"/>
                  <a:gd name="T8" fmla="*/ 0 60000 65536"/>
                  <a:gd name="T9" fmla="*/ 0 60000 65536"/>
                  <a:gd name="T10" fmla="*/ 0 60000 65536"/>
                  <a:gd name="T11" fmla="*/ 0 60000 65536"/>
                  <a:gd name="T12" fmla="*/ 0 w 82"/>
                  <a:gd name="T13" fmla="*/ 0 h 83"/>
                  <a:gd name="T14" fmla="*/ 82 w 82"/>
                  <a:gd name="T15" fmla="*/ 83 h 83"/>
                </a:gdLst>
                <a:ahLst/>
                <a:cxnLst>
                  <a:cxn ang="T8">
                    <a:pos x="T0" y="T1"/>
                  </a:cxn>
                  <a:cxn ang="T9">
                    <a:pos x="T2" y="T3"/>
                  </a:cxn>
                  <a:cxn ang="T10">
                    <a:pos x="T4" y="T5"/>
                  </a:cxn>
                  <a:cxn ang="T11">
                    <a:pos x="T6" y="T7"/>
                  </a:cxn>
                </a:cxnLst>
                <a:rect l="T12" t="T13" r="T14" b="T15"/>
                <a:pathLst>
                  <a:path w="82" h="83">
                    <a:moveTo>
                      <a:pt x="42" y="0"/>
                    </a:moveTo>
                    <a:lnTo>
                      <a:pt x="82" y="83"/>
                    </a:lnTo>
                    <a:lnTo>
                      <a:pt x="0" y="83"/>
                    </a:lnTo>
                    <a:lnTo>
                      <a:pt x="42"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225" name="Line 349"/>
              <p:cNvSpPr>
                <a:spLocks noChangeShapeType="1"/>
              </p:cNvSpPr>
              <p:nvPr/>
            </p:nvSpPr>
            <p:spPr bwMode="auto">
              <a:xfrm flipH="1">
                <a:off x="1741" y="2309"/>
                <a:ext cx="533" cy="0"/>
              </a:xfrm>
              <a:prstGeom prst="line">
                <a:avLst/>
              </a:prstGeom>
              <a:noFill/>
              <a:ln w="23813">
                <a:solidFill>
                  <a:srgbClr val="FEB758"/>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226" name="Line 350"/>
              <p:cNvSpPr>
                <a:spLocks noChangeShapeType="1"/>
              </p:cNvSpPr>
              <p:nvPr/>
            </p:nvSpPr>
            <p:spPr bwMode="auto">
              <a:xfrm flipH="1">
                <a:off x="1721" y="2370"/>
                <a:ext cx="513" cy="0"/>
              </a:xfrm>
              <a:prstGeom prst="line">
                <a:avLst/>
              </a:prstGeom>
              <a:noFill/>
              <a:ln w="23813">
                <a:solidFill>
                  <a:srgbClr val="FEB758"/>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227" name="Rectangle 351"/>
              <p:cNvSpPr>
                <a:spLocks noChangeArrowheads="1"/>
              </p:cNvSpPr>
              <p:nvPr/>
            </p:nvSpPr>
            <p:spPr bwMode="auto">
              <a:xfrm>
                <a:off x="1298" y="1295"/>
                <a:ext cx="3172" cy="124"/>
              </a:xfrm>
              <a:prstGeom prst="rect">
                <a:avLst/>
              </a:prstGeom>
              <a:solidFill>
                <a:srgbClr val="FEB7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228" name="Rectangle 352"/>
              <p:cNvSpPr>
                <a:spLocks noChangeArrowheads="1"/>
              </p:cNvSpPr>
              <p:nvPr/>
            </p:nvSpPr>
            <p:spPr bwMode="auto">
              <a:xfrm>
                <a:off x="1298" y="1295"/>
                <a:ext cx="3172" cy="124"/>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29" name="Line 353"/>
              <p:cNvSpPr>
                <a:spLocks noChangeShapeType="1"/>
              </p:cNvSpPr>
              <p:nvPr/>
            </p:nvSpPr>
            <p:spPr bwMode="auto">
              <a:xfrm>
                <a:off x="1759" y="1419"/>
                <a:ext cx="0" cy="875"/>
              </a:xfrm>
              <a:prstGeom prst="line">
                <a:avLst/>
              </a:prstGeom>
              <a:noFill/>
              <a:ln w="23813">
                <a:solidFill>
                  <a:srgbClr val="FEB758"/>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230" name="Line 354"/>
              <p:cNvSpPr>
                <a:spLocks noChangeShapeType="1"/>
              </p:cNvSpPr>
              <p:nvPr/>
            </p:nvSpPr>
            <p:spPr bwMode="auto">
              <a:xfrm>
                <a:off x="1711" y="1419"/>
                <a:ext cx="0" cy="875"/>
              </a:xfrm>
              <a:prstGeom prst="line">
                <a:avLst/>
              </a:prstGeom>
              <a:noFill/>
              <a:ln w="23813">
                <a:solidFill>
                  <a:srgbClr val="FEB758"/>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231" name="Rectangle 355"/>
              <p:cNvSpPr>
                <a:spLocks noChangeArrowheads="1"/>
              </p:cNvSpPr>
              <p:nvPr/>
            </p:nvSpPr>
            <p:spPr bwMode="auto">
              <a:xfrm>
                <a:off x="1670" y="2163"/>
                <a:ext cx="116" cy="291"/>
              </a:xfrm>
              <a:prstGeom prst="rect">
                <a:avLst/>
              </a:prstGeom>
              <a:solidFill>
                <a:srgbClr val="FEB7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232" name="Rectangle 356"/>
              <p:cNvSpPr>
                <a:spLocks noChangeArrowheads="1"/>
              </p:cNvSpPr>
              <p:nvPr/>
            </p:nvSpPr>
            <p:spPr bwMode="auto">
              <a:xfrm>
                <a:off x="1670" y="2163"/>
                <a:ext cx="116" cy="29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33" name="Rectangle 357"/>
              <p:cNvSpPr>
                <a:spLocks noChangeArrowheads="1"/>
              </p:cNvSpPr>
              <p:nvPr/>
            </p:nvSpPr>
            <p:spPr bwMode="auto">
              <a:xfrm>
                <a:off x="1147" y="2229"/>
                <a:ext cx="448"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b="1">
                    <a:solidFill>
                      <a:srgbClr val="595959"/>
                    </a:solidFill>
                  </a:rPr>
                  <a:t>Akkumulator </a:t>
                </a:r>
                <a:endParaRPr lang="nb-NO"/>
              </a:p>
            </p:txBody>
          </p:sp>
          <p:sp>
            <p:nvSpPr>
              <p:cNvPr id="37234" name="Rectangle 358"/>
              <p:cNvSpPr>
                <a:spLocks noChangeArrowheads="1"/>
              </p:cNvSpPr>
              <p:nvPr/>
            </p:nvSpPr>
            <p:spPr bwMode="auto">
              <a:xfrm>
                <a:off x="1147" y="2288"/>
                <a:ext cx="38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b="1">
                    <a:solidFill>
                      <a:srgbClr val="595959"/>
                    </a:solidFill>
                  </a:rPr>
                  <a:t>Vanntanker</a:t>
                </a:r>
                <a:endParaRPr lang="nb-NO"/>
              </a:p>
            </p:txBody>
          </p:sp>
          <p:sp>
            <p:nvSpPr>
              <p:cNvPr id="37235" name="Rectangle 359"/>
              <p:cNvSpPr>
                <a:spLocks noChangeArrowheads="1"/>
              </p:cNvSpPr>
              <p:nvPr/>
            </p:nvSpPr>
            <p:spPr bwMode="auto">
              <a:xfrm>
                <a:off x="1838" y="2163"/>
                <a:ext cx="116" cy="291"/>
              </a:xfrm>
              <a:prstGeom prst="rect">
                <a:avLst/>
              </a:prstGeom>
              <a:solidFill>
                <a:srgbClr val="FEB7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236" name="Rectangle 360"/>
              <p:cNvSpPr>
                <a:spLocks noChangeArrowheads="1"/>
              </p:cNvSpPr>
              <p:nvPr/>
            </p:nvSpPr>
            <p:spPr bwMode="auto">
              <a:xfrm>
                <a:off x="1838" y="2163"/>
                <a:ext cx="116" cy="29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37" name="Rectangle 361"/>
              <p:cNvSpPr>
                <a:spLocks noChangeArrowheads="1"/>
              </p:cNvSpPr>
              <p:nvPr/>
            </p:nvSpPr>
            <p:spPr bwMode="auto">
              <a:xfrm>
                <a:off x="2000" y="2163"/>
                <a:ext cx="117" cy="291"/>
              </a:xfrm>
              <a:prstGeom prst="rect">
                <a:avLst/>
              </a:prstGeom>
              <a:solidFill>
                <a:srgbClr val="FEB7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238" name="Rectangle 362"/>
              <p:cNvSpPr>
                <a:spLocks noChangeArrowheads="1"/>
              </p:cNvSpPr>
              <p:nvPr/>
            </p:nvSpPr>
            <p:spPr bwMode="auto">
              <a:xfrm>
                <a:off x="2000" y="2163"/>
                <a:ext cx="117" cy="29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39" name="Rectangle 363"/>
              <p:cNvSpPr>
                <a:spLocks noChangeArrowheads="1"/>
              </p:cNvSpPr>
              <p:nvPr/>
            </p:nvSpPr>
            <p:spPr bwMode="auto">
              <a:xfrm>
                <a:off x="2158" y="2163"/>
                <a:ext cx="116" cy="291"/>
              </a:xfrm>
              <a:prstGeom prst="rect">
                <a:avLst/>
              </a:prstGeom>
              <a:solidFill>
                <a:srgbClr val="FEB7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240" name="Rectangle 364"/>
              <p:cNvSpPr>
                <a:spLocks noChangeArrowheads="1"/>
              </p:cNvSpPr>
              <p:nvPr/>
            </p:nvSpPr>
            <p:spPr bwMode="auto">
              <a:xfrm>
                <a:off x="2158" y="2163"/>
                <a:ext cx="116" cy="29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41" name="Line 365"/>
              <p:cNvSpPr>
                <a:spLocks noChangeShapeType="1"/>
              </p:cNvSpPr>
              <p:nvPr/>
            </p:nvSpPr>
            <p:spPr bwMode="auto">
              <a:xfrm flipH="1">
                <a:off x="2152" y="2321"/>
                <a:ext cx="533" cy="0"/>
              </a:xfrm>
              <a:prstGeom prst="line">
                <a:avLst/>
              </a:prstGeom>
              <a:noFill/>
              <a:ln w="23813">
                <a:solidFill>
                  <a:srgbClr val="FEB758"/>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242" name="Line 366"/>
              <p:cNvSpPr>
                <a:spLocks noChangeShapeType="1"/>
              </p:cNvSpPr>
              <p:nvPr/>
            </p:nvSpPr>
            <p:spPr bwMode="auto">
              <a:xfrm flipH="1">
                <a:off x="2152" y="2356"/>
                <a:ext cx="533" cy="0"/>
              </a:xfrm>
              <a:prstGeom prst="line">
                <a:avLst/>
              </a:prstGeom>
              <a:noFill/>
              <a:ln w="23813">
                <a:solidFill>
                  <a:srgbClr val="FEB758"/>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243" name="Freeform 367"/>
              <p:cNvSpPr>
                <a:spLocks/>
              </p:cNvSpPr>
              <p:nvPr/>
            </p:nvSpPr>
            <p:spPr bwMode="auto">
              <a:xfrm>
                <a:off x="1683" y="1962"/>
                <a:ext cx="41" cy="42"/>
              </a:xfrm>
              <a:custGeom>
                <a:avLst/>
                <a:gdLst>
                  <a:gd name="T0" fmla="*/ 0 w 81"/>
                  <a:gd name="T1" fmla="*/ 0 h 84"/>
                  <a:gd name="T2" fmla="*/ 1 w 81"/>
                  <a:gd name="T3" fmla="*/ 0 h 84"/>
                  <a:gd name="T4" fmla="*/ 1 w 81"/>
                  <a:gd name="T5" fmla="*/ 1 h 84"/>
                  <a:gd name="T6" fmla="*/ 0 w 81"/>
                  <a:gd name="T7" fmla="*/ 0 h 84"/>
                  <a:gd name="T8" fmla="*/ 0 60000 65536"/>
                  <a:gd name="T9" fmla="*/ 0 60000 65536"/>
                  <a:gd name="T10" fmla="*/ 0 60000 65536"/>
                  <a:gd name="T11" fmla="*/ 0 60000 65536"/>
                  <a:gd name="T12" fmla="*/ 0 w 81"/>
                  <a:gd name="T13" fmla="*/ 0 h 84"/>
                  <a:gd name="T14" fmla="*/ 81 w 81"/>
                  <a:gd name="T15" fmla="*/ 84 h 84"/>
                </a:gdLst>
                <a:ahLst/>
                <a:cxnLst>
                  <a:cxn ang="T8">
                    <a:pos x="T0" y="T1"/>
                  </a:cxn>
                  <a:cxn ang="T9">
                    <a:pos x="T2" y="T3"/>
                  </a:cxn>
                  <a:cxn ang="T10">
                    <a:pos x="T4" y="T5"/>
                  </a:cxn>
                  <a:cxn ang="T11">
                    <a:pos x="T6" y="T7"/>
                  </a:cxn>
                </a:cxnLst>
                <a:rect l="T12" t="T13" r="T14" b="T15"/>
                <a:pathLst>
                  <a:path w="81" h="84">
                    <a:moveTo>
                      <a:pt x="0" y="0"/>
                    </a:moveTo>
                    <a:lnTo>
                      <a:pt x="81" y="0"/>
                    </a:lnTo>
                    <a:lnTo>
                      <a:pt x="40" y="84"/>
                    </a:lnTo>
                    <a:lnTo>
                      <a:pt x="0" y="0"/>
                    </a:lnTo>
                    <a:close/>
                  </a:path>
                </a:pathLst>
              </a:custGeom>
              <a:solidFill>
                <a:srgbClr val="FEB7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7244" name="Freeform 368"/>
              <p:cNvSpPr>
                <a:spLocks/>
              </p:cNvSpPr>
              <p:nvPr/>
            </p:nvSpPr>
            <p:spPr bwMode="auto">
              <a:xfrm>
                <a:off x="1683" y="1962"/>
                <a:ext cx="41" cy="42"/>
              </a:xfrm>
              <a:custGeom>
                <a:avLst/>
                <a:gdLst>
                  <a:gd name="T0" fmla="*/ 0 w 81"/>
                  <a:gd name="T1" fmla="*/ 0 h 84"/>
                  <a:gd name="T2" fmla="*/ 1 w 81"/>
                  <a:gd name="T3" fmla="*/ 0 h 84"/>
                  <a:gd name="T4" fmla="*/ 1 w 81"/>
                  <a:gd name="T5" fmla="*/ 1 h 84"/>
                  <a:gd name="T6" fmla="*/ 0 w 81"/>
                  <a:gd name="T7" fmla="*/ 0 h 84"/>
                  <a:gd name="T8" fmla="*/ 0 60000 65536"/>
                  <a:gd name="T9" fmla="*/ 0 60000 65536"/>
                  <a:gd name="T10" fmla="*/ 0 60000 65536"/>
                  <a:gd name="T11" fmla="*/ 0 60000 65536"/>
                  <a:gd name="T12" fmla="*/ 0 w 81"/>
                  <a:gd name="T13" fmla="*/ 0 h 84"/>
                  <a:gd name="T14" fmla="*/ 81 w 81"/>
                  <a:gd name="T15" fmla="*/ 84 h 84"/>
                </a:gdLst>
                <a:ahLst/>
                <a:cxnLst>
                  <a:cxn ang="T8">
                    <a:pos x="T0" y="T1"/>
                  </a:cxn>
                  <a:cxn ang="T9">
                    <a:pos x="T2" y="T3"/>
                  </a:cxn>
                  <a:cxn ang="T10">
                    <a:pos x="T4" y="T5"/>
                  </a:cxn>
                  <a:cxn ang="T11">
                    <a:pos x="T6" y="T7"/>
                  </a:cxn>
                </a:cxnLst>
                <a:rect l="T12" t="T13" r="T14" b="T15"/>
                <a:pathLst>
                  <a:path w="81" h="84">
                    <a:moveTo>
                      <a:pt x="0" y="0"/>
                    </a:moveTo>
                    <a:lnTo>
                      <a:pt x="81" y="0"/>
                    </a:lnTo>
                    <a:lnTo>
                      <a:pt x="40" y="84"/>
                    </a:lnTo>
                    <a:lnTo>
                      <a:pt x="0"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245" name="Freeform 369"/>
              <p:cNvSpPr>
                <a:spLocks/>
              </p:cNvSpPr>
              <p:nvPr/>
            </p:nvSpPr>
            <p:spPr bwMode="auto">
              <a:xfrm>
                <a:off x="1745" y="2039"/>
                <a:ext cx="41" cy="42"/>
              </a:xfrm>
              <a:custGeom>
                <a:avLst/>
                <a:gdLst>
                  <a:gd name="T0" fmla="*/ 1 w 82"/>
                  <a:gd name="T1" fmla="*/ 0 h 83"/>
                  <a:gd name="T2" fmla="*/ 1 w 82"/>
                  <a:gd name="T3" fmla="*/ 1 h 83"/>
                  <a:gd name="T4" fmla="*/ 0 w 82"/>
                  <a:gd name="T5" fmla="*/ 1 h 83"/>
                  <a:gd name="T6" fmla="*/ 1 w 82"/>
                  <a:gd name="T7" fmla="*/ 0 h 83"/>
                  <a:gd name="T8" fmla="*/ 0 60000 65536"/>
                  <a:gd name="T9" fmla="*/ 0 60000 65536"/>
                  <a:gd name="T10" fmla="*/ 0 60000 65536"/>
                  <a:gd name="T11" fmla="*/ 0 60000 65536"/>
                  <a:gd name="T12" fmla="*/ 0 w 82"/>
                  <a:gd name="T13" fmla="*/ 0 h 83"/>
                  <a:gd name="T14" fmla="*/ 82 w 82"/>
                  <a:gd name="T15" fmla="*/ 83 h 83"/>
                </a:gdLst>
                <a:ahLst/>
                <a:cxnLst>
                  <a:cxn ang="T8">
                    <a:pos x="T0" y="T1"/>
                  </a:cxn>
                  <a:cxn ang="T9">
                    <a:pos x="T2" y="T3"/>
                  </a:cxn>
                  <a:cxn ang="T10">
                    <a:pos x="T4" y="T5"/>
                  </a:cxn>
                  <a:cxn ang="T11">
                    <a:pos x="T6" y="T7"/>
                  </a:cxn>
                </a:cxnLst>
                <a:rect l="T12" t="T13" r="T14" b="T15"/>
                <a:pathLst>
                  <a:path w="82" h="83">
                    <a:moveTo>
                      <a:pt x="42" y="0"/>
                    </a:moveTo>
                    <a:lnTo>
                      <a:pt x="82" y="83"/>
                    </a:lnTo>
                    <a:lnTo>
                      <a:pt x="0" y="83"/>
                    </a:lnTo>
                    <a:lnTo>
                      <a:pt x="42" y="0"/>
                    </a:lnTo>
                    <a:close/>
                  </a:path>
                </a:pathLst>
              </a:custGeom>
              <a:solidFill>
                <a:srgbClr val="FEB7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7246" name="Freeform 370"/>
              <p:cNvSpPr>
                <a:spLocks/>
              </p:cNvSpPr>
              <p:nvPr/>
            </p:nvSpPr>
            <p:spPr bwMode="auto">
              <a:xfrm>
                <a:off x="1745" y="2039"/>
                <a:ext cx="41" cy="42"/>
              </a:xfrm>
              <a:custGeom>
                <a:avLst/>
                <a:gdLst>
                  <a:gd name="T0" fmla="*/ 1 w 82"/>
                  <a:gd name="T1" fmla="*/ 0 h 83"/>
                  <a:gd name="T2" fmla="*/ 1 w 82"/>
                  <a:gd name="T3" fmla="*/ 1 h 83"/>
                  <a:gd name="T4" fmla="*/ 0 w 82"/>
                  <a:gd name="T5" fmla="*/ 1 h 83"/>
                  <a:gd name="T6" fmla="*/ 1 w 82"/>
                  <a:gd name="T7" fmla="*/ 0 h 83"/>
                  <a:gd name="T8" fmla="*/ 0 60000 65536"/>
                  <a:gd name="T9" fmla="*/ 0 60000 65536"/>
                  <a:gd name="T10" fmla="*/ 0 60000 65536"/>
                  <a:gd name="T11" fmla="*/ 0 60000 65536"/>
                  <a:gd name="T12" fmla="*/ 0 w 82"/>
                  <a:gd name="T13" fmla="*/ 0 h 83"/>
                  <a:gd name="T14" fmla="*/ 82 w 82"/>
                  <a:gd name="T15" fmla="*/ 83 h 83"/>
                </a:gdLst>
                <a:ahLst/>
                <a:cxnLst>
                  <a:cxn ang="T8">
                    <a:pos x="T0" y="T1"/>
                  </a:cxn>
                  <a:cxn ang="T9">
                    <a:pos x="T2" y="T3"/>
                  </a:cxn>
                  <a:cxn ang="T10">
                    <a:pos x="T4" y="T5"/>
                  </a:cxn>
                  <a:cxn ang="T11">
                    <a:pos x="T6" y="T7"/>
                  </a:cxn>
                </a:cxnLst>
                <a:rect l="T12" t="T13" r="T14" b="T15"/>
                <a:pathLst>
                  <a:path w="82" h="83">
                    <a:moveTo>
                      <a:pt x="42" y="0"/>
                    </a:moveTo>
                    <a:lnTo>
                      <a:pt x="82" y="83"/>
                    </a:lnTo>
                    <a:lnTo>
                      <a:pt x="0" y="83"/>
                    </a:lnTo>
                    <a:lnTo>
                      <a:pt x="42"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247" name="Rectangle 371"/>
              <p:cNvSpPr>
                <a:spLocks noChangeArrowheads="1"/>
              </p:cNvSpPr>
              <p:nvPr/>
            </p:nvSpPr>
            <p:spPr bwMode="auto">
              <a:xfrm>
                <a:off x="1298" y="1295"/>
                <a:ext cx="3172" cy="124"/>
              </a:xfrm>
              <a:prstGeom prst="rect">
                <a:avLst/>
              </a:prstGeom>
              <a:solidFill>
                <a:srgbClr val="FEB7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248" name="Rectangle 372"/>
              <p:cNvSpPr>
                <a:spLocks noChangeArrowheads="1"/>
              </p:cNvSpPr>
              <p:nvPr/>
            </p:nvSpPr>
            <p:spPr bwMode="auto">
              <a:xfrm>
                <a:off x="1298" y="1295"/>
                <a:ext cx="3172" cy="124"/>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49" name="Line 373"/>
              <p:cNvSpPr>
                <a:spLocks noChangeShapeType="1"/>
              </p:cNvSpPr>
              <p:nvPr/>
            </p:nvSpPr>
            <p:spPr bwMode="auto">
              <a:xfrm>
                <a:off x="1759" y="1419"/>
                <a:ext cx="0" cy="875"/>
              </a:xfrm>
              <a:prstGeom prst="line">
                <a:avLst/>
              </a:prstGeom>
              <a:noFill/>
              <a:ln w="23813">
                <a:solidFill>
                  <a:srgbClr val="FEB758"/>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250" name="Line 374"/>
              <p:cNvSpPr>
                <a:spLocks noChangeShapeType="1"/>
              </p:cNvSpPr>
              <p:nvPr/>
            </p:nvSpPr>
            <p:spPr bwMode="auto">
              <a:xfrm>
                <a:off x="1711" y="1419"/>
                <a:ext cx="0" cy="875"/>
              </a:xfrm>
              <a:prstGeom prst="line">
                <a:avLst/>
              </a:prstGeom>
              <a:noFill/>
              <a:ln w="23813">
                <a:solidFill>
                  <a:srgbClr val="FEB758"/>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251" name="Rectangle 375"/>
              <p:cNvSpPr>
                <a:spLocks noChangeArrowheads="1"/>
              </p:cNvSpPr>
              <p:nvPr/>
            </p:nvSpPr>
            <p:spPr bwMode="auto">
              <a:xfrm>
                <a:off x="1670" y="2163"/>
                <a:ext cx="116" cy="291"/>
              </a:xfrm>
              <a:prstGeom prst="rect">
                <a:avLst/>
              </a:prstGeom>
              <a:solidFill>
                <a:srgbClr val="FEB7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252" name="Rectangle 376"/>
              <p:cNvSpPr>
                <a:spLocks noChangeArrowheads="1"/>
              </p:cNvSpPr>
              <p:nvPr/>
            </p:nvSpPr>
            <p:spPr bwMode="auto">
              <a:xfrm>
                <a:off x="1670" y="2163"/>
                <a:ext cx="116" cy="29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53" name="Rectangle 377"/>
              <p:cNvSpPr>
                <a:spLocks noChangeArrowheads="1"/>
              </p:cNvSpPr>
              <p:nvPr/>
            </p:nvSpPr>
            <p:spPr bwMode="auto">
              <a:xfrm>
                <a:off x="1147" y="2229"/>
                <a:ext cx="448"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b="1">
                    <a:solidFill>
                      <a:srgbClr val="595959"/>
                    </a:solidFill>
                  </a:rPr>
                  <a:t>Akkumulator </a:t>
                </a:r>
                <a:endParaRPr lang="nb-NO"/>
              </a:p>
            </p:txBody>
          </p:sp>
          <p:sp>
            <p:nvSpPr>
              <p:cNvPr id="37254" name="Rectangle 378"/>
              <p:cNvSpPr>
                <a:spLocks noChangeArrowheads="1"/>
              </p:cNvSpPr>
              <p:nvPr/>
            </p:nvSpPr>
            <p:spPr bwMode="auto">
              <a:xfrm>
                <a:off x="1147" y="2288"/>
                <a:ext cx="38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b="1">
                    <a:solidFill>
                      <a:srgbClr val="595959"/>
                    </a:solidFill>
                  </a:rPr>
                  <a:t>Vanntanker</a:t>
                </a:r>
                <a:endParaRPr lang="nb-NO"/>
              </a:p>
            </p:txBody>
          </p:sp>
          <p:sp>
            <p:nvSpPr>
              <p:cNvPr id="37255" name="Rectangle 379"/>
              <p:cNvSpPr>
                <a:spLocks noChangeArrowheads="1"/>
              </p:cNvSpPr>
              <p:nvPr/>
            </p:nvSpPr>
            <p:spPr bwMode="auto">
              <a:xfrm>
                <a:off x="1838" y="2163"/>
                <a:ext cx="116" cy="291"/>
              </a:xfrm>
              <a:prstGeom prst="rect">
                <a:avLst/>
              </a:prstGeom>
              <a:solidFill>
                <a:srgbClr val="FEB7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256" name="Rectangle 380"/>
              <p:cNvSpPr>
                <a:spLocks noChangeArrowheads="1"/>
              </p:cNvSpPr>
              <p:nvPr/>
            </p:nvSpPr>
            <p:spPr bwMode="auto">
              <a:xfrm>
                <a:off x="1838" y="2163"/>
                <a:ext cx="116" cy="29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57" name="Rectangle 381"/>
              <p:cNvSpPr>
                <a:spLocks noChangeArrowheads="1"/>
              </p:cNvSpPr>
              <p:nvPr/>
            </p:nvSpPr>
            <p:spPr bwMode="auto">
              <a:xfrm>
                <a:off x="2000" y="2163"/>
                <a:ext cx="117" cy="291"/>
              </a:xfrm>
              <a:prstGeom prst="rect">
                <a:avLst/>
              </a:prstGeom>
              <a:solidFill>
                <a:srgbClr val="FEB7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258" name="Rectangle 382"/>
              <p:cNvSpPr>
                <a:spLocks noChangeArrowheads="1"/>
              </p:cNvSpPr>
              <p:nvPr/>
            </p:nvSpPr>
            <p:spPr bwMode="auto">
              <a:xfrm>
                <a:off x="2000" y="2163"/>
                <a:ext cx="117" cy="29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59" name="Rectangle 383"/>
              <p:cNvSpPr>
                <a:spLocks noChangeArrowheads="1"/>
              </p:cNvSpPr>
              <p:nvPr/>
            </p:nvSpPr>
            <p:spPr bwMode="auto">
              <a:xfrm>
                <a:off x="2158" y="2163"/>
                <a:ext cx="116" cy="291"/>
              </a:xfrm>
              <a:prstGeom prst="rect">
                <a:avLst/>
              </a:prstGeom>
              <a:solidFill>
                <a:srgbClr val="FEB7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260" name="Rectangle 384"/>
              <p:cNvSpPr>
                <a:spLocks noChangeArrowheads="1"/>
              </p:cNvSpPr>
              <p:nvPr/>
            </p:nvSpPr>
            <p:spPr bwMode="auto">
              <a:xfrm>
                <a:off x="2158" y="2163"/>
                <a:ext cx="116" cy="291"/>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61" name="Line 385"/>
              <p:cNvSpPr>
                <a:spLocks noChangeShapeType="1"/>
              </p:cNvSpPr>
              <p:nvPr/>
            </p:nvSpPr>
            <p:spPr bwMode="auto">
              <a:xfrm flipH="1">
                <a:off x="2152" y="2321"/>
                <a:ext cx="533" cy="0"/>
              </a:xfrm>
              <a:prstGeom prst="line">
                <a:avLst/>
              </a:prstGeom>
              <a:noFill/>
              <a:ln w="23813">
                <a:solidFill>
                  <a:srgbClr val="FEB758"/>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262" name="Line 386"/>
              <p:cNvSpPr>
                <a:spLocks noChangeShapeType="1"/>
              </p:cNvSpPr>
              <p:nvPr/>
            </p:nvSpPr>
            <p:spPr bwMode="auto">
              <a:xfrm flipH="1">
                <a:off x="2152" y="2356"/>
                <a:ext cx="533" cy="0"/>
              </a:xfrm>
              <a:prstGeom prst="line">
                <a:avLst/>
              </a:prstGeom>
              <a:noFill/>
              <a:ln w="23813">
                <a:solidFill>
                  <a:srgbClr val="FEB758"/>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263" name="Freeform 387"/>
              <p:cNvSpPr>
                <a:spLocks/>
              </p:cNvSpPr>
              <p:nvPr/>
            </p:nvSpPr>
            <p:spPr bwMode="auto">
              <a:xfrm>
                <a:off x="1683" y="1962"/>
                <a:ext cx="41" cy="42"/>
              </a:xfrm>
              <a:custGeom>
                <a:avLst/>
                <a:gdLst>
                  <a:gd name="T0" fmla="*/ 0 w 81"/>
                  <a:gd name="T1" fmla="*/ 0 h 84"/>
                  <a:gd name="T2" fmla="*/ 1 w 81"/>
                  <a:gd name="T3" fmla="*/ 0 h 84"/>
                  <a:gd name="T4" fmla="*/ 1 w 81"/>
                  <a:gd name="T5" fmla="*/ 1 h 84"/>
                  <a:gd name="T6" fmla="*/ 0 w 81"/>
                  <a:gd name="T7" fmla="*/ 0 h 84"/>
                  <a:gd name="T8" fmla="*/ 0 60000 65536"/>
                  <a:gd name="T9" fmla="*/ 0 60000 65536"/>
                  <a:gd name="T10" fmla="*/ 0 60000 65536"/>
                  <a:gd name="T11" fmla="*/ 0 60000 65536"/>
                  <a:gd name="T12" fmla="*/ 0 w 81"/>
                  <a:gd name="T13" fmla="*/ 0 h 84"/>
                  <a:gd name="T14" fmla="*/ 81 w 81"/>
                  <a:gd name="T15" fmla="*/ 84 h 84"/>
                </a:gdLst>
                <a:ahLst/>
                <a:cxnLst>
                  <a:cxn ang="T8">
                    <a:pos x="T0" y="T1"/>
                  </a:cxn>
                  <a:cxn ang="T9">
                    <a:pos x="T2" y="T3"/>
                  </a:cxn>
                  <a:cxn ang="T10">
                    <a:pos x="T4" y="T5"/>
                  </a:cxn>
                  <a:cxn ang="T11">
                    <a:pos x="T6" y="T7"/>
                  </a:cxn>
                </a:cxnLst>
                <a:rect l="T12" t="T13" r="T14" b="T15"/>
                <a:pathLst>
                  <a:path w="81" h="84">
                    <a:moveTo>
                      <a:pt x="0" y="0"/>
                    </a:moveTo>
                    <a:lnTo>
                      <a:pt x="81" y="0"/>
                    </a:lnTo>
                    <a:lnTo>
                      <a:pt x="40" y="84"/>
                    </a:lnTo>
                    <a:lnTo>
                      <a:pt x="0" y="0"/>
                    </a:lnTo>
                    <a:close/>
                  </a:path>
                </a:pathLst>
              </a:custGeom>
              <a:solidFill>
                <a:srgbClr val="FEB7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7264" name="Freeform 388"/>
              <p:cNvSpPr>
                <a:spLocks/>
              </p:cNvSpPr>
              <p:nvPr/>
            </p:nvSpPr>
            <p:spPr bwMode="auto">
              <a:xfrm>
                <a:off x="1683" y="1962"/>
                <a:ext cx="41" cy="42"/>
              </a:xfrm>
              <a:custGeom>
                <a:avLst/>
                <a:gdLst>
                  <a:gd name="T0" fmla="*/ 0 w 81"/>
                  <a:gd name="T1" fmla="*/ 0 h 84"/>
                  <a:gd name="T2" fmla="*/ 1 w 81"/>
                  <a:gd name="T3" fmla="*/ 0 h 84"/>
                  <a:gd name="T4" fmla="*/ 1 w 81"/>
                  <a:gd name="T5" fmla="*/ 1 h 84"/>
                  <a:gd name="T6" fmla="*/ 0 w 81"/>
                  <a:gd name="T7" fmla="*/ 0 h 84"/>
                  <a:gd name="T8" fmla="*/ 0 60000 65536"/>
                  <a:gd name="T9" fmla="*/ 0 60000 65536"/>
                  <a:gd name="T10" fmla="*/ 0 60000 65536"/>
                  <a:gd name="T11" fmla="*/ 0 60000 65536"/>
                  <a:gd name="T12" fmla="*/ 0 w 81"/>
                  <a:gd name="T13" fmla="*/ 0 h 84"/>
                  <a:gd name="T14" fmla="*/ 81 w 81"/>
                  <a:gd name="T15" fmla="*/ 84 h 84"/>
                </a:gdLst>
                <a:ahLst/>
                <a:cxnLst>
                  <a:cxn ang="T8">
                    <a:pos x="T0" y="T1"/>
                  </a:cxn>
                  <a:cxn ang="T9">
                    <a:pos x="T2" y="T3"/>
                  </a:cxn>
                  <a:cxn ang="T10">
                    <a:pos x="T4" y="T5"/>
                  </a:cxn>
                  <a:cxn ang="T11">
                    <a:pos x="T6" y="T7"/>
                  </a:cxn>
                </a:cxnLst>
                <a:rect l="T12" t="T13" r="T14" b="T15"/>
                <a:pathLst>
                  <a:path w="81" h="84">
                    <a:moveTo>
                      <a:pt x="0" y="0"/>
                    </a:moveTo>
                    <a:lnTo>
                      <a:pt x="81" y="0"/>
                    </a:lnTo>
                    <a:lnTo>
                      <a:pt x="40" y="84"/>
                    </a:lnTo>
                    <a:lnTo>
                      <a:pt x="0"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265" name="Freeform 389"/>
              <p:cNvSpPr>
                <a:spLocks/>
              </p:cNvSpPr>
              <p:nvPr/>
            </p:nvSpPr>
            <p:spPr bwMode="auto">
              <a:xfrm>
                <a:off x="1745" y="2039"/>
                <a:ext cx="41" cy="42"/>
              </a:xfrm>
              <a:custGeom>
                <a:avLst/>
                <a:gdLst>
                  <a:gd name="T0" fmla="*/ 1 w 82"/>
                  <a:gd name="T1" fmla="*/ 0 h 83"/>
                  <a:gd name="T2" fmla="*/ 1 w 82"/>
                  <a:gd name="T3" fmla="*/ 1 h 83"/>
                  <a:gd name="T4" fmla="*/ 0 w 82"/>
                  <a:gd name="T5" fmla="*/ 1 h 83"/>
                  <a:gd name="T6" fmla="*/ 1 w 82"/>
                  <a:gd name="T7" fmla="*/ 0 h 83"/>
                  <a:gd name="T8" fmla="*/ 0 60000 65536"/>
                  <a:gd name="T9" fmla="*/ 0 60000 65536"/>
                  <a:gd name="T10" fmla="*/ 0 60000 65536"/>
                  <a:gd name="T11" fmla="*/ 0 60000 65536"/>
                  <a:gd name="T12" fmla="*/ 0 w 82"/>
                  <a:gd name="T13" fmla="*/ 0 h 83"/>
                  <a:gd name="T14" fmla="*/ 82 w 82"/>
                  <a:gd name="T15" fmla="*/ 83 h 83"/>
                </a:gdLst>
                <a:ahLst/>
                <a:cxnLst>
                  <a:cxn ang="T8">
                    <a:pos x="T0" y="T1"/>
                  </a:cxn>
                  <a:cxn ang="T9">
                    <a:pos x="T2" y="T3"/>
                  </a:cxn>
                  <a:cxn ang="T10">
                    <a:pos x="T4" y="T5"/>
                  </a:cxn>
                  <a:cxn ang="T11">
                    <a:pos x="T6" y="T7"/>
                  </a:cxn>
                </a:cxnLst>
                <a:rect l="T12" t="T13" r="T14" b="T15"/>
                <a:pathLst>
                  <a:path w="82" h="83">
                    <a:moveTo>
                      <a:pt x="42" y="0"/>
                    </a:moveTo>
                    <a:lnTo>
                      <a:pt x="82" y="83"/>
                    </a:lnTo>
                    <a:lnTo>
                      <a:pt x="0" y="83"/>
                    </a:lnTo>
                    <a:lnTo>
                      <a:pt x="42" y="0"/>
                    </a:lnTo>
                    <a:close/>
                  </a:path>
                </a:pathLst>
              </a:custGeom>
              <a:solidFill>
                <a:srgbClr val="FEB7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7266" name="Freeform 390"/>
              <p:cNvSpPr>
                <a:spLocks/>
              </p:cNvSpPr>
              <p:nvPr/>
            </p:nvSpPr>
            <p:spPr bwMode="auto">
              <a:xfrm>
                <a:off x="1745" y="2039"/>
                <a:ext cx="41" cy="42"/>
              </a:xfrm>
              <a:custGeom>
                <a:avLst/>
                <a:gdLst>
                  <a:gd name="T0" fmla="*/ 1 w 82"/>
                  <a:gd name="T1" fmla="*/ 0 h 83"/>
                  <a:gd name="T2" fmla="*/ 1 w 82"/>
                  <a:gd name="T3" fmla="*/ 1 h 83"/>
                  <a:gd name="T4" fmla="*/ 0 w 82"/>
                  <a:gd name="T5" fmla="*/ 1 h 83"/>
                  <a:gd name="T6" fmla="*/ 1 w 82"/>
                  <a:gd name="T7" fmla="*/ 0 h 83"/>
                  <a:gd name="T8" fmla="*/ 0 60000 65536"/>
                  <a:gd name="T9" fmla="*/ 0 60000 65536"/>
                  <a:gd name="T10" fmla="*/ 0 60000 65536"/>
                  <a:gd name="T11" fmla="*/ 0 60000 65536"/>
                  <a:gd name="T12" fmla="*/ 0 w 82"/>
                  <a:gd name="T13" fmla="*/ 0 h 83"/>
                  <a:gd name="T14" fmla="*/ 82 w 82"/>
                  <a:gd name="T15" fmla="*/ 83 h 83"/>
                </a:gdLst>
                <a:ahLst/>
                <a:cxnLst>
                  <a:cxn ang="T8">
                    <a:pos x="T0" y="T1"/>
                  </a:cxn>
                  <a:cxn ang="T9">
                    <a:pos x="T2" y="T3"/>
                  </a:cxn>
                  <a:cxn ang="T10">
                    <a:pos x="T4" y="T5"/>
                  </a:cxn>
                  <a:cxn ang="T11">
                    <a:pos x="T6" y="T7"/>
                  </a:cxn>
                </a:cxnLst>
                <a:rect l="T12" t="T13" r="T14" b="T15"/>
                <a:pathLst>
                  <a:path w="82" h="83">
                    <a:moveTo>
                      <a:pt x="42" y="0"/>
                    </a:moveTo>
                    <a:lnTo>
                      <a:pt x="82" y="83"/>
                    </a:lnTo>
                    <a:lnTo>
                      <a:pt x="0" y="83"/>
                    </a:lnTo>
                    <a:lnTo>
                      <a:pt x="42"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267" name="Rectangle 391"/>
              <p:cNvSpPr>
                <a:spLocks noChangeArrowheads="1"/>
              </p:cNvSpPr>
              <p:nvPr/>
            </p:nvSpPr>
            <p:spPr bwMode="auto">
              <a:xfrm>
                <a:off x="944" y="2230"/>
                <a:ext cx="221"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1100" b="1">
                    <a:solidFill>
                      <a:srgbClr val="595959"/>
                    </a:solidFill>
                  </a:rPr>
                  <a:t>1    </a:t>
                </a:r>
                <a:endParaRPr lang="nb-NO"/>
              </a:p>
            </p:txBody>
          </p:sp>
          <p:sp>
            <p:nvSpPr>
              <p:cNvPr id="37268" name="Rectangle 392"/>
              <p:cNvSpPr>
                <a:spLocks noChangeArrowheads="1"/>
              </p:cNvSpPr>
              <p:nvPr/>
            </p:nvSpPr>
            <p:spPr bwMode="auto">
              <a:xfrm>
                <a:off x="2709" y="1310"/>
                <a:ext cx="423"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b="1">
                    <a:solidFill>
                      <a:srgbClr val="595959"/>
                    </a:solidFill>
                  </a:rPr>
                  <a:t>Solfangere</a:t>
                </a:r>
                <a:endParaRPr lang="nb-NO"/>
              </a:p>
            </p:txBody>
          </p:sp>
          <p:sp>
            <p:nvSpPr>
              <p:cNvPr id="37269" name="Rectangle 393"/>
              <p:cNvSpPr>
                <a:spLocks noChangeArrowheads="1"/>
              </p:cNvSpPr>
              <p:nvPr/>
            </p:nvSpPr>
            <p:spPr bwMode="auto">
              <a:xfrm>
                <a:off x="4009" y="2516"/>
                <a:ext cx="498" cy="28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270" name="Rectangle 394"/>
              <p:cNvSpPr>
                <a:spLocks noChangeArrowheads="1"/>
              </p:cNvSpPr>
              <p:nvPr/>
            </p:nvSpPr>
            <p:spPr bwMode="auto">
              <a:xfrm>
                <a:off x="4009" y="2516"/>
                <a:ext cx="498" cy="285"/>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71" name="Rectangle 395"/>
              <p:cNvSpPr>
                <a:spLocks noChangeArrowheads="1"/>
              </p:cNvSpPr>
              <p:nvPr/>
            </p:nvSpPr>
            <p:spPr bwMode="auto">
              <a:xfrm>
                <a:off x="4068" y="2567"/>
                <a:ext cx="41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b="1">
                    <a:solidFill>
                      <a:srgbClr val="595959"/>
                    </a:solidFill>
                  </a:rPr>
                  <a:t>Ventilasjons</a:t>
                </a:r>
                <a:endParaRPr lang="nb-NO"/>
              </a:p>
            </p:txBody>
          </p:sp>
          <p:sp>
            <p:nvSpPr>
              <p:cNvPr id="37272" name="Rectangle 396"/>
              <p:cNvSpPr>
                <a:spLocks noChangeArrowheads="1"/>
              </p:cNvSpPr>
              <p:nvPr/>
            </p:nvSpPr>
            <p:spPr bwMode="auto">
              <a:xfrm>
                <a:off x="4410" y="2567"/>
                <a:ext cx="5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b="1">
                    <a:solidFill>
                      <a:srgbClr val="595959"/>
                    </a:solidFill>
                  </a:rPr>
                  <a:t>-</a:t>
                </a:r>
                <a:endParaRPr lang="nb-NO"/>
              </a:p>
            </p:txBody>
          </p:sp>
          <p:sp>
            <p:nvSpPr>
              <p:cNvPr id="37273" name="Rectangle 397"/>
              <p:cNvSpPr>
                <a:spLocks noChangeArrowheads="1"/>
              </p:cNvSpPr>
              <p:nvPr/>
            </p:nvSpPr>
            <p:spPr bwMode="auto">
              <a:xfrm>
                <a:off x="4127" y="2627"/>
                <a:ext cx="30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b="1">
                    <a:solidFill>
                      <a:srgbClr val="595959"/>
                    </a:solidFill>
                  </a:rPr>
                  <a:t>aggregat</a:t>
                </a:r>
                <a:endParaRPr lang="nb-NO"/>
              </a:p>
            </p:txBody>
          </p:sp>
          <p:sp>
            <p:nvSpPr>
              <p:cNvPr id="37274" name="Rectangle 398"/>
              <p:cNvSpPr>
                <a:spLocks noChangeArrowheads="1"/>
              </p:cNvSpPr>
              <p:nvPr/>
            </p:nvSpPr>
            <p:spPr bwMode="auto">
              <a:xfrm>
                <a:off x="2026" y="1581"/>
                <a:ext cx="2440" cy="28"/>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275" name="Rectangle 399"/>
              <p:cNvSpPr>
                <a:spLocks noChangeArrowheads="1"/>
              </p:cNvSpPr>
              <p:nvPr/>
            </p:nvSpPr>
            <p:spPr bwMode="auto">
              <a:xfrm>
                <a:off x="2026" y="1581"/>
                <a:ext cx="2440" cy="28"/>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76" name="Rectangle 400"/>
              <p:cNvSpPr>
                <a:spLocks noChangeArrowheads="1"/>
              </p:cNvSpPr>
              <p:nvPr/>
            </p:nvSpPr>
            <p:spPr bwMode="auto">
              <a:xfrm>
                <a:off x="3824" y="1535"/>
                <a:ext cx="76"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277" name="Rectangle 401"/>
              <p:cNvSpPr>
                <a:spLocks noChangeArrowheads="1"/>
              </p:cNvSpPr>
              <p:nvPr/>
            </p:nvSpPr>
            <p:spPr bwMode="auto">
              <a:xfrm>
                <a:off x="3824" y="1535"/>
                <a:ext cx="76"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78" name="Rectangle 402"/>
              <p:cNvSpPr>
                <a:spLocks noChangeArrowheads="1"/>
              </p:cNvSpPr>
              <p:nvPr/>
            </p:nvSpPr>
            <p:spPr bwMode="auto">
              <a:xfrm>
                <a:off x="3734" y="1535"/>
                <a:ext cx="76"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279" name="Rectangle 403"/>
              <p:cNvSpPr>
                <a:spLocks noChangeArrowheads="1"/>
              </p:cNvSpPr>
              <p:nvPr/>
            </p:nvSpPr>
            <p:spPr bwMode="auto">
              <a:xfrm>
                <a:off x="3734" y="1535"/>
                <a:ext cx="76"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80" name="Rectangle 404"/>
              <p:cNvSpPr>
                <a:spLocks noChangeArrowheads="1"/>
              </p:cNvSpPr>
              <p:nvPr/>
            </p:nvSpPr>
            <p:spPr bwMode="auto">
              <a:xfrm>
                <a:off x="3644" y="1535"/>
                <a:ext cx="76"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281" name="Rectangle 405"/>
              <p:cNvSpPr>
                <a:spLocks noChangeArrowheads="1"/>
              </p:cNvSpPr>
              <p:nvPr/>
            </p:nvSpPr>
            <p:spPr bwMode="auto">
              <a:xfrm>
                <a:off x="3644" y="1535"/>
                <a:ext cx="76"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82" name="Rectangle 406"/>
              <p:cNvSpPr>
                <a:spLocks noChangeArrowheads="1"/>
              </p:cNvSpPr>
              <p:nvPr/>
            </p:nvSpPr>
            <p:spPr bwMode="auto">
              <a:xfrm>
                <a:off x="3550" y="1535"/>
                <a:ext cx="75"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36873" name="Group 608"/>
            <p:cNvGrpSpPr>
              <a:grpSpLocks/>
            </p:cNvGrpSpPr>
            <p:nvPr/>
          </p:nvGrpSpPr>
          <p:grpSpPr bwMode="auto">
            <a:xfrm>
              <a:off x="2026" y="1535"/>
              <a:ext cx="3466" cy="1266"/>
              <a:chOff x="2026" y="1535"/>
              <a:chExt cx="3466" cy="1266"/>
            </a:xfrm>
          </p:grpSpPr>
          <p:sp>
            <p:nvSpPr>
              <p:cNvPr id="36883" name="Rectangle 408"/>
              <p:cNvSpPr>
                <a:spLocks noChangeArrowheads="1"/>
              </p:cNvSpPr>
              <p:nvPr/>
            </p:nvSpPr>
            <p:spPr bwMode="auto">
              <a:xfrm>
                <a:off x="3550" y="1535"/>
                <a:ext cx="75"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84" name="Rectangle 409"/>
              <p:cNvSpPr>
                <a:spLocks noChangeArrowheads="1"/>
              </p:cNvSpPr>
              <p:nvPr/>
            </p:nvSpPr>
            <p:spPr bwMode="auto">
              <a:xfrm>
                <a:off x="3459" y="1535"/>
                <a:ext cx="75"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85" name="Rectangle 410"/>
              <p:cNvSpPr>
                <a:spLocks noChangeArrowheads="1"/>
              </p:cNvSpPr>
              <p:nvPr/>
            </p:nvSpPr>
            <p:spPr bwMode="auto">
              <a:xfrm>
                <a:off x="3459" y="1535"/>
                <a:ext cx="75"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86" name="Rectangle 411"/>
              <p:cNvSpPr>
                <a:spLocks noChangeArrowheads="1"/>
              </p:cNvSpPr>
              <p:nvPr/>
            </p:nvSpPr>
            <p:spPr bwMode="auto">
              <a:xfrm>
                <a:off x="5367" y="1535"/>
                <a:ext cx="75"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87" name="Rectangle 412"/>
              <p:cNvSpPr>
                <a:spLocks noChangeArrowheads="1"/>
              </p:cNvSpPr>
              <p:nvPr/>
            </p:nvSpPr>
            <p:spPr bwMode="auto">
              <a:xfrm>
                <a:off x="5367" y="1535"/>
                <a:ext cx="75"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88" name="Rectangle 413"/>
              <p:cNvSpPr>
                <a:spLocks noChangeArrowheads="1"/>
              </p:cNvSpPr>
              <p:nvPr/>
            </p:nvSpPr>
            <p:spPr bwMode="auto">
              <a:xfrm>
                <a:off x="5276" y="1535"/>
                <a:ext cx="76"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89" name="Rectangle 414"/>
              <p:cNvSpPr>
                <a:spLocks noChangeArrowheads="1"/>
              </p:cNvSpPr>
              <p:nvPr/>
            </p:nvSpPr>
            <p:spPr bwMode="auto">
              <a:xfrm>
                <a:off x="5276" y="1535"/>
                <a:ext cx="76"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90" name="Rectangle 415"/>
              <p:cNvSpPr>
                <a:spLocks noChangeArrowheads="1"/>
              </p:cNvSpPr>
              <p:nvPr/>
            </p:nvSpPr>
            <p:spPr bwMode="auto">
              <a:xfrm>
                <a:off x="5186" y="1535"/>
                <a:ext cx="77"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91" name="Rectangle 416"/>
              <p:cNvSpPr>
                <a:spLocks noChangeArrowheads="1"/>
              </p:cNvSpPr>
              <p:nvPr/>
            </p:nvSpPr>
            <p:spPr bwMode="auto">
              <a:xfrm>
                <a:off x="5186" y="1535"/>
                <a:ext cx="77"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92" name="Rectangle 417"/>
              <p:cNvSpPr>
                <a:spLocks noChangeArrowheads="1"/>
              </p:cNvSpPr>
              <p:nvPr/>
            </p:nvSpPr>
            <p:spPr bwMode="auto">
              <a:xfrm>
                <a:off x="5093" y="1535"/>
                <a:ext cx="76"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93" name="Rectangle 418"/>
              <p:cNvSpPr>
                <a:spLocks noChangeArrowheads="1"/>
              </p:cNvSpPr>
              <p:nvPr/>
            </p:nvSpPr>
            <p:spPr bwMode="auto">
              <a:xfrm>
                <a:off x="5093" y="1535"/>
                <a:ext cx="76"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94" name="Rectangle 419"/>
              <p:cNvSpPr>
                <a:spLocks noChangeArrowheads="1"/>
              </p:cNvSpPr>
              <p:nvPr/>
            </p:nvSpPr>
            <p:spPr bwMode="auto">
              <a:xfrm>
                <a:off x="5004" y="1596"/>
                <a:ext cx="488" cy="2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95" name="Rectangle 420"/>
              <p:cNvSpPr>
                <a:spLocks noChangeArrowheads="1"/>
              </p:cNvSpPr>
              <p:nvPr/>
            </p:nvSpPr>
            <p:spPr bwMode="auto">
              <a:xfrm>
                <a:off x="5004" y="1596"/>
                <a:ext cx="488" cy="2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96" name="Line 421"/>
              <p:cNvSpPr>
                <a:spLocks noChangeShapeType="1"/>
              </p:cNvSpPr>
              <p:nvPr/>
            </p:nvSpPr>
            <p:spPr bwMode="auto">
              <a:xfrm>
                <a:off x="3744" y="1581"/>
                <a:ext cx="0" cy="1071"/>
              </a:xfrm>
              <a:prstGeom prst="line">
                <a:avLst/>
              </a:prstGeom>
              <a:noFill/>
              <a:ln w="23813">
                <a:solidFill>
                  <a:srgbClr val="0099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6897" name="Line 422"/>
              <p:cNvSpPr>
                <a:spLocks noChangeShapeType="1"/>
              </p:cNvSpPr>
              <p:nvPr/>
            </p:nvSpPr>
            <p:spPr bwMode="auto">
              <a:xfrm>
                <a:off x="3794" y="1581"/>
                <a:ext cx="0" cy="1116"/>
              </a:xfrm>
              <a:prstGeom prst="line">
                <a:avLst/>
              </a:prstGeom>
              <a:noFill/>
              <a:ln w="23813">
                <a:solidFill>
                  <a:srgbClr val="0099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6898" name="Freeform 423"/>
              <p:cNvSpPr>
                <a:spLocks/>
              </p:cNvSpPr>
              <p:nvPr/>
            </p:nvSpPr>
            <p:spPr bwMode="auto">
              <a:xfrm>
                <a:off x="3774" y="2124"/>
                <a:ext cx="41" cy="45"/>
              </a:xfrm>
              <a:custGeom>
                <a:avLst/>
                <a:gdLst>
                  <a:gd name="T0" fmla="*/ 0 w 83"/>
                  <a:gd name="T1" fmla="*/ 0 h 91"/>
                  <a:gd name="T2" fmla="*/ 0 w 83"/>
                  <a:gd name="T3" fmla="*/ 0 h 91"/>
                  <a:gd name="T4" fmla="*/ 0 w 83"/>
                  <a:gd name="T5" fmla="*/ 0 h 91"/>
                  <a:gd name="T6" fmla="*/ 0 w 83"/>
                  <a:gd name="T7" fmla="*/ 0 h 91"/>
                  <a:gd name="T8" fmla="*/ 0 60000 65536"/>
                  <a:gd name="T9" fmla="*/ 0 60000 65536"/>
                  <a:gd name="T10" fmla="*/ 0 60000 65536"/>
                  <a:gd name="T11" fmla="*/ 0 60000 65536"/>
                  <a:gd name="T12" fmla="*/ 0 w 83"/>
                  <a:gd name="T13" fmla="*/ 0 h 91"/>
                  <a:gd name="T14" fmla="*/ 83 w 83"/>
                  <a:gd name="T15" fmla="*/ 91 h 91"/>
                </a:gdLst>
                <a:ahLst/>
                <a:cxnLst>
                  <a:cxn ang="T8">
                    <a:pos x="T0" y="T1"/>
                  </a:cxn>
                  <a:cxn ang="T9">
                    <a:pos x="T2" y="T3"/>
                  </a:cxn>
                  <a:cxn ang="T10">
                    <a:pos x="T4" y="T5"/>
                  </a:cxn>
                  <a:cxn ang="T11">
                    <a:pos x="T6" y="T7"/>
                  </a:cxn>
                </a:cxnLst>
                <a:rect l="T12" t="T13" r="T14" b="T15"/>
                <a:pathLst>
                  <a:path w="83" h="91">
                    <a:moveTo>
                      <a:pt x="41" y="0"/>
                    </a:moveTo>
                    <a:lnTo>
                      <a:pt x="83" y="91"/>
                    </a:lnTo>
                    <a:lnTo>
                      <a:pt x="0" y="91"/>
                    </a:lnTo>
                    <a:lnTo>
                      <a:pt x="41"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6899" name="Freeform 424"/>
              <p:cNvSpPr>
                <a:spLocks/>
              </p:cNvSpPr>
              <p:nvPr/>
            </p:nvSpPr>
            <p:spPr bwMode="auto">
              <a:xfrm>
                <a:off x="3774" y="2124"/>
                <a:ext cx="41" cy="45"/>
              </a:xfrm>
              <a:custGeom>
                <a:avLst/>
                <a:gdLst>
                  <a:gd name="T0" fmla="*/ 0 w 83"/>
                  <a:gd name="T1" fmla="*/ 0 h 91"/>
                  <a:gd name="T2" fmla="*/ 0 w 83"/>
                  <a:gd name="T3" fmla="*/ 0 h 91"/>
                  <a:gd name="T4" fmla="*/ 0 w 83"/>
                  <a:gd name="T5" fmla="*/ 0 h 91"/>
                  <a:gd name="T6" fmla="*/ 0 w 83"/>
                  <a:gd name="T7" fmla="*/ 0 h 91"/>
                  <a:gd name="T8" fmla="*/ 0 60000 65536"/>
                  <a:gd name="T9" fmla="*/ 0 60000 65536"/>
                  <a:gd name="T10" fmla="*/ 0 60000 65536"/>
                  <a:gd name="T11" fmla="*/ 0 60000 65536"/>
                  <a:gd name="T12" fmla="*/ 0 w 83"/>
                  <a:gd name="T13" fmla="*/ 0 h 91"/>
                  <a:gd name="T14" fmla="*/ 83 w 83"/>
                  <a:gd name="T15" fmla="*/ 91 h 91"/>
                </a:gdLst>
                <a:ahLst/>
                <a:cxnLst>
                  <a:cxn ang="T8">
                    <a:pos x="T0" y="T1"/>
                  </a:cxn>
                  <a:cxn ang="T9">
                    <a:pos x="T2" y="T3"/>
                  </a:cxn>
                  <a:cxn ang="T10">
                    <a:pos x="T4" y="T5"/>
                  </a:cxn>
                  <a:cxn ang="T11">
                    <a:pos x="T6" y="T7"/>
                  </a:cxn>
                </a:cxnLst>
                <a:rect l="T12" t="T13" r="T14" b="T15"/>
                <a:pathLst>
                  <a:path w="83" h="91">
                    <a:moveTo>
                      <a:pt x="41" y="0"/>
                    </a:moveTo>
                    <a:lnTo>
                      <a:pt x="83" y="91"/>
                    </a:lnTo>
                    <a:lnTo>
                      <a:pt x="0" y="91"/>
                    </a:lnTo>
                    <a:lnTo>
                      <a:pt x="41"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6900" name="Freeform 425"/>
              <p:cNvSpPr>
                <a:spLocks/>
              </p:cNvSpPr>
              <p:nvPr/>
            </p:nvSpPr>
            <p:spPr bwMode="auto">
              <a:xfrm>
                <a:off x="3723" y="1820"/>
                <a:ext cx="40" cy="46"/>
              </a:xfrm>
              <a:custGeom>
                <a:avLst/>
                <a:gdLst>
                  <a:gd name="T0" fmla="*/ 0 w 82"/>
                  <a:gd name="T1" fmla="*/ 0 h 92"/>
                  <a:gd name="T2" fmla="*/ 0 w 82"/>
                  <a:gd name="T3" fmla="*/ 0 h 92"/>
                  <a:gd name="T4" fmla="*/ 0 w 82"/>
                  <a:gd name="T5" fmla="*/ 1 h 92"/>
                  <a:gd name="T6" fmla="*/ 0 w 82"/>
                  <a:gd name="T7" fmla="*/ 0 h 92"/>
                  <a:gd name="T8" fmla="*/ 0 60000 65536"/>
                  <a:gd name="T9" fmla="*/ 0 60000 65536"/>
                  <a:gd name="T10" fmla="*/ 0 60000 65536"/>
                  <a:gd name="T11" fmla="*/ 0 60000 65536"/>
                  <a:gd name="T12" fmla="*/ 0 w 82"/>
                  <a:gd name="T13" fmla="*/ 0 h 92"/>
                  <a:gd name="T14" fmla="*/ 82 w 82"/>
                  <a:gd name="T15" fmla="*/ 92 h 92"/>
                </a:gdLst>
                <a:ahLst/>
                <a:cxnLst>
                  <a:cxn ang="T8">
                    <a:pos x="T0" y="T1"/>
                  </a:cxn>
                  <a:cxn ang="T9">
                    <a:pos x="T2" y="T3"/>
                  </a:cxn>
                  <a:cxn ang="T10">
                    <a:pos x="T4" y="T5"/>
                  </a:cxn>
                  <a:cxn ang="T11">
                    <a:pos x="T6" y="T7"/>
                  </a:cxn>
                </a:cxnLst>
                <a:rect l="T12" t="T13" r="T14" b="T15"/>
                <a:pathLst>
                  <a:path w="82" h="92">
                    <a:moveTo>
                      <a:pt x="0" y="0"/>
                    </a:moveTo>
                    <a:lnTo>
                      <a:pt x="82" y="0"/>
                    </a:lnTo>
                    <a:lnTo>
                      <a:pt x="40" y="92"/>
                    </a:lnTo>
                    <a:lnTo>
                      <a:pt x="0"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6901" name="Freeform 426"/>
              <p:cNvSpPr>
                <a:spLocks/>
              </p:cNvSpPr>
              <p:nvPr/>
            </p:nvSpPr>
            <p:spPr bwMode="auto">
              <a:xfrm>
                <a:off x="3723" y="1820"/>
                <a:ext cx="40" cy="46"/>
              </a:xfrm>
              <a:custGeom>
                <a:avLst/>
                <a:gdLst>
                  <a:gd name="T0" fmla="*/ 0 w 82"/>
                  <a:gd name="T1" fmla="*/ 0 h 92"/>
                  <a:gd name="T2" fmla="*/ 0 w 82"/>
                  <a:gd name="T3" fmla="*/ 0 h 92"/>
                  <a:gd name="T4" fmla="*/ 0 w 82"/>
                  <a:gd name="T5" fmla="*/ 1 h 92"/>
                  <a:gd name="T6" fmla="*/ 0 w 82"/>
                  <a:gd name="T7" fmla="*/ 0 h 92"/>
                  <a:gd name="T8" fmla="*/ 0 60000 65536"/>
                  <a:gd name="T9" fmla="*/ 0 60000 65536"/>
                  <a:gd name="T10" fmla="*/ 0 60000 65536"/>
                  <a:gd name="T11" fmla="*/ 0 60000 65536"/>
                  <a:gd name="T12" fmla="*/ 0 w 82"/>
                  <a:gd name="T13" fmla="*/ 0 h 92"/>
                  <a:gd name="T14" fmla="*/ 82 w 82"/>
                  <a:gd name="T15" fmla="*/ 92 h 92"/>
                </a:gdLst>
                <a:ahLst/>
                <a:cxnLst>
                  <a:cxn ang="T8">
                    <a:pos x="T0" y="T1"/>
                  </a:cxn>
                  <a:cxn ang="T9">
                    <a:pos x="T2" y="T3"/>
                  </a:cxn>
                  <a:cxn ang="T10">
                    <a:pos x="T4" y="T5"/>
                  </a:cxn>
                  <a:cxn ang="T11">
                    <a:pos x="T6" y="T7"/>
                  </a:cxn>
                </a:cxnLst>
                <a:rect l="T12" t="T13" r="T14" b="T15"/>
                <a:pathLst>
                  <a:path w="82" h="92">
                    <a:moveTo>
                      <a:pt x="0" y="0"/>
                    </a:moveTo>
                    <a:lnTo>
                      <a:pt x="82" y="0"/>
                    </a:lnTo>
                    <a:lnTo>
                      <a:pt x="40" y="92"/>
                    </a:lnTo>
                    <a:lnTo>
                      <a:pt x="0"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6902" name="Rectangle 427"/>
              <p:cNvSpPr>
                <a:spLocks noChangeArrowheads="1"/>
              </p:cNvSpPr>
              <p:nvPr/>
            </p:nvSpPr>
            <p:spPr bwMode="auto">
              <a:xfrm>
                <a:off x="3054" y="1631"/>
                <a:ext cx="72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b="1">
                    <a:solidFill>
                      <a:srgbClr val="595959"/>
                    </a:solidFill>
                  </a:rPr>
                  <a:t>Gulvvarme / radiatorer</a:t>
                </a:r>
                <a:endParaRPr lang="nb-NO"/>
              </a:p>
            </p:txBody>
          </p:sp>
          <p:sp>
            <p:nvSpPr>
              <p:cNvPr id="36903" name="Rectangle 428"/>
              <p:cNvSpPr>
                <a:spLocks noChangeArrowheads="1"/>
              </p:cNvSpPr>
              <p:nvPr/>
            </p:nvSpPr>
            <p:spPr bwMode="auto">
              <a:xfrm>
                <a:off x="4059" y="1716"/>
                <a:ext cx="366" cy="136"/>
              </a:xfrm>
              <a:prstGeom prst="rect">
                <a:avLst/>
              </a:prstGeom>
              <a:solidFill>
                <a:srgbClr val="72BF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04" name="Rectangle 429"/>
              <p:cNvSpPr>
                <a:spLocks noChangeArrowheads="1"/>
              </p:cNvSpPr>
              <p:nvPr/>
            </p:nvSpPr>
            <p:spPr bwMode="auto">
              <a:xfrm>
                <a:off x="4059" y="1716"/>
                <a:ext cx="366" cy="13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05" name="Rectangle 430"/>
              <p:cNvSpPr>
                <a:spLocks noChangeArrowheads="1"/>
              </p:cNvSpPr>
              <p:nvPr/>
            </p:nvSpPr>
            <p:spPr bwMode="auto">
              <a:xfrm>
                <a:off x="4115" y="1744"/>
                <a:ext cx="290"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a:solidFill>
                      <a:srgbClr val="000000"/>
                    </a:solidFill>
                  </a:rPr>
                  <a:t>Dusj/WC</a:t>
                </a:r>
                <a:endParaRPr lang="nb-NO"/>
              </a:p>
            </p:txBody>
          </p:sp>
          <p:sp>
            <p:nvSpPr>
              <p:cNvPr id="36906" name="Line 431"/>
              <p:cNvSpPr>
                <a:spLocks noChangeShapeType="1"/>
              </p:cNvSpPr>
              <p:nvPr/>
            </p:nvSpPr>
            <p:spPr bwMode="auto">
              <a:xfrm flipH="1">
                <a:off x="3046" y="2650"/>
                <a:ext cx="963" cy="0"/>
              </a:xfrm>
              <a:prstGeom prst="line">
                <a:avLst/>
              </a:prstGeom>
              <a:noFill/>
              <a:ln w="23813">
                <a:solidFill>
                  <a:srgbClr val="00B05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6907" name="Line 432"/>
              <p:cNvSpPr>
                <a:spLocks noChangeShapeType="1"/>
              </p:cNvSpPr>
              <p:nvPr/>
            </p:nvSpPr>
            <p:spPr bwMode="auto">
              <a:xfrm flipH="1">
                <a:off x="3050" y="2696"/>
                <a:ext cx="963" cy="0"/>
              </a:xfrm>
              <a:prstGeom prst="line">
                <a:avLst/>
              </a:prstGeom>
              <a:noFill/>
              <a:ln w="23813">
                <a:solidFill>
                  <a:srgbClr val="0099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6908" name="Freeform 433"/>
              <p:cNvSpPr>
                <a:spLocks/>
              </p:cNvSpPr>
              <p:nvPr/>
            </p:nvSpPr>
            <p:spPr bwMode="auto">
              <a:xfrm>
                <a:off x="3152" y="2621"/>
                <a:ext cx="40" cy="46"/>
              </a:xfrm>
              <a:custGeom>
                <a:avLst/>
                <a:gdLst>
                  <a:gd name="T0" fmla="*/ 0 w 82"/>
                  <a:gd name="T1" fmla="*/ 1 h 90"/>
                  <a:gd name="T2" fmla="*/ 0 w 82"/>
                  <a:gd name="T3" fmla="*/ 0 h 90"/>
                  <a:gd name="T4" fmla="*/ 0 w 82"/>
                  <a:gd name="T5" fmla="*/ 1 h 90"/>
                  <a:gd name="T6" fmla="*/ 0 w 82"/>
                  <a:gd name="T7" fmla="*/ 1 h 90"/>
                  <a:gd name="T8" fmla="*/ 0 60000 65536"/>
                  <a:gd name="T9" fmla="*/ 0 60000 65536"/>
                  <a:gd name="T10" fmla="*/ 0 60000 65536"/>
                  <a:gd name="T11" fmla="*/ 0 60000 65536"/>
                  <a:gd name="T12" fmla="*/ 0 w 82"/>
                  <a:gd name="T13" fmla="*/ 0 h 90"/>
                  <a:gd name="T14" fmla="*/ 82 w 82"/>
                  <a:gd name="T15" fmla="*/ 90 h 90"/>
                </a:gdLst>
                <a:ahLst/>
                <a:cxnLst>
                  <a:cxn ang="T8">
                    <a:pos x="T0" y="T1"/>
                  </a:cxn>
                  <a:cxn ang="T9">
                    <a:pos x="T2" y="T3"/>
                  </a:cxn>
                  <a:cxn ang="T10">
                    <a:pos x="T4" y="T5"/>
                  </a:cxn>
                  <a:cxn ang="T11">
                    <a:pos x="T6" y="T7"/>
                  </a:cxn>
                </a:cxnLst>
                <a:rect l="T12" t="T13" r="T14" b="T15"/>
                <a:pathLst>
                  <a:path w="82" h="90">
                    <a:moveTo>
                      <a:pt x="82" y="44"/>
                    </a:moveTo>
                    <a:lnTo>
                      <a:pt x="0" y="0"/>
                    </a:lnTo>
                    <a:lnTo>
                      <a:pt x="0" y="90"/>
                    </a:lnTo>
                    <a:lnTo>
                      <a:pt x="82" y="44"/>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6909" name="Freeform 434"/>
              <p:cNvSpPr>
                <a:spLocks/>
              </p:cNvSpPr>
              <p:nvPr/>
            </p:nvSpPr>
            <p:spPr bwMode="auto">
              <a:xfrm>
                <a:off x="3152" y="2621"/>
                <a:ext cx="40" cy="46"/>
              </a:xfrm>
              <a:custGeom>
                <a:avLst/>
                <a:gdLst>
                  <a:gd name="T0" fmla="*/ 0 w 82"/>
                  <a:gd name="T1" fmla="*/ 1 h 90"/>
                  <a:gd name="T2" fmla="*/ 0 w 82"/>
                  <a:gd name="T3" fmla="*/ 0 h 90"/>
                  <a:gd name="T4" fmla="*/ 0 w 82"/>
                  <a:gd name="T5" fmla="*/ 1 h 90"/>
                  <a:gd name="T6" fmla="*/ 0 w 82"/>
                  <a:gd name="T7" fmla="*/ 1 h 90"/>
                  <a:gd name="T8" fmla="*/ 0 60000 65536"/>
                  <a:gd name="T9" fmla="*/ 0 60000 65536"/>
                  <a:gd name="T10" fmla="*/ 0 60000 65536"/>
                  <a:gd name="T11" fmla="*/ 0 60000 65536"/>
                  <a:gd name="T12" fmla="*/ 0 w 82"/>
                  <a:gd name="T13" fmla="*/ 0 h 90"/>
                  <a:gd name="T14" fmla="*/ 82 w 82"/>
                  <a:gd name="T15" fmla="*/ 90 h 90"/>
                </a:gdLst>
                <a:ahLst/>
                <a:cxnLst>
                  <a:cxn ang="T8">
                    <a:pos x="T0" y="T1"/>
                  </a:cxn>
                  <a:cxn ang="T9">
                    <a:pos x="T2" y="T3"/>
                  </a:cxn>
                  <a:cxn ang="T10">
                    <a:pos x="T4" y="T5"/>
                  </a:cxn>
                  <a:cxn ang="T11">
                    <a:pos x="T6" y="T7"/>
                  </a:cxn>
                </a:cxnLst>
                <a:rect l="T12" t="T13" r="T14" b="T15"/>
                <a:pathLst>
                  <a:path w="82" h="90">
                    <a:moveTo>
                      <a:pt x="82" y="44"/>
                    </a:moveTo>
                    <a:lnTo>
                      <a:pt x="0" y="0"/>
                    </a:lnTo>
                    <a:lnTo>
                      <a:pt x="0" y="90"/>
                    </a:lnTo>
                    <a:lnTo>
                      <a:pt x="82" y="44"/>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6910" name="Freeform 435"/>
              <p:cNvSpPr>
                <a:spLocks/>
              </p:cNvSpPr>
              <p:nvPr/>
            </p:nvSpPr>
            <p:spPr bwMode="auto">
              <a:xfrm>
                <a:off x="3143" y="2673"/>
                <a:ext cx="41" cy="46"/>
              </a:xfrm>
              <a:custGeom>
                <a:avLst/>
                <a:gdLst>
                  <a:gd name="T0" fmla="*/ 0 w 81"/>
                  <a:gd name="T1" fmla="*/ 1 h 92"/>
                  <a:gd name="T2" fmla="*/ 1 w 81"/>
                  <a:gd name="T3" fmla="*/ 1 h 92"/>
                  <a:gd name="T4" fmla="*/ 1 w 81"/>
                  <a:gd name="T5" fmla="*/ 0 h 92"/>
                  <a:gd name="T6" fmla="*/ 0 w 81"/>
                  <a:gd name="T7" fmla="*/ 1 h 92"/>
                  <a:gd name="T8" fmla="*/ 0 60000 65536"/>
                  <a:gd name="T9" fmla="*/ 0 60000 65536"/>
                  <a:gd name="T10" fmla="*/ 0 60000 65536"/>
                  <a:gd name="T11" fmla="*/ 0 60000 65536"/>
                  <a:gd name="T12" fmla="*/ 0 w 81"/>
                  <a:gd name="T13" fmla="*/ 0 h 92"/>
                  <a:gd name="T14" fmla="*/ 81 w 81"/>
                  <a:gd name="T15" fmla="*/ 92 h 92"/>
                </a:gdLst>
                <a:ahLst/>
                <a:cxnLst>
                  <a:cxn ang="T8">
                    <a:pos x="T0" y="T1"/>
                  </a:cxn>
                  <a:cxn ang="T9">
                    <a:pos x="T2" y="T3"/>
                  </a:cxn>
                  <a:cxn ang="T10">
                    <a:pos x="T4" y="T5"/>
                  </a:cxn>
                  <a:cxn ang="T11">
                    <a:pos x="T6" y="T7"/>
                  </a:cxn>
                </a:cxnLst>
                <a:rect l="T12" t="T13" r="T14" b="T15"/>
                <a:pathLst>
                  <a:path w="81" h="92">
                    <a:moveTo>
                      <a:pt x="0" y="46"/>
                    </a:moveTo>
                    <a:lnTo>
                      <a:pt x="81" y="92"/>
                    </a:lnTo>
                    <a:lnTo>
                      <a:pt x="81" y="0"/>
                    </a:lnTo>
                    <a:lnTo>
                      <a:pt x="0" y="46"/>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6911" name="Freeform 436"/>
              <p:cNvSpPr>
                <a:spLocks/>
              </p:cNvSpPr>
              <p:nvPr/>
            </p:nvSpPr>
            <p:spPr bwMode="auto">
              <a:xfrm>
                <a:off x="3143" y="2673"/>
                <a:ext cx="41" cy="46"/>
              </a:xfrm>
              <a:custGeom>
                <a:avLst/>
                <a:gdLst>
                  <a:gd name="T0" fmla="*/ 0 w 81"/>
                  <a:gd name="T1" fmla="*/ 1 h 92"/>
                  <a:gd name="T2" fmla="*/ 1 w 81"/>
                  <a:gd name="T3" fmla="*/ 1 h 92"/>
                  <a:gd name="T4" fmla="*/ 1 w 81"/>
                  <a:gd name="T5" fmla="*/ 0 h 92"/>
                  <a:gd name="T6" fmla="*/ 0 w 81"/>
                  <a:gd name="T7" fmla="*/ 1 h 92"/>
                  <a:gd name="T8" fmla="*/ 0 60000 65536"/>
                  <a:gd name="T9" fmla="*/ 0 60000 65536"/>
                  <a:gd name="T10" fmla="*/ 0 60000 65536"/>
                  <a:gd name="T11" fmla="*/ 0 60000 65536"/>
                  <a:gd name="T12" fmla="*/ 0 w 81"/>
                  <a:gd name="T13" fmla="*/ 0 h 92"/>
                  <a:gd name="T14" fmla="*/ 81 w 81"/>
                  <a:gd name="T15" fmla="*/ 92 h 92"/>
                </a:gdLst>
                <a:ahLst/>
                <a:cxnLst>
                  <a:cxn ang="T8">
                    <a:pos x="T0" y="T1"/>
                  </a:cxn>
                  <a:cxn ang="T9">
                    <a:pos x="T2" y="T3"/>
                  </a:cxn>
                  <a:cxn ang="T10">
                    <a:pos x="T4" y="T5"/>
                  </a:cxn>
                  <a:cxn ang="T11">
                    <a:pos x="T6" y="T7"/>
                  </a:cxn>
                </a:cxnLst>
                <a:rect l="T12" t="T13" r="T14" b="T15"/>
                <a:pathLst>
                  <a:path w="81" h="92">
                    <a:moveTo>
                      <a:pt x="0" y="46"/>
                    </a:moveTo>
                    <a:lnTo>
                      <a:pt x="81" y="92"/>
                    </a:lnTo>
                    <a:lnTo>
                      <a:pt x="81" y="0"/>
                    </a:lnTo>
                    <a:lnTo>
                      <a:pt x="0" y="46"/>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6912" name="Line 437"/>
              <p:cNvSpPr>
                <a:spLocks noChangeShapeType="1"/>
              </p:cNvSpPr>
              <p:nvPr/>
            </p:nvSpPr>
            <p:spPr bwMode="auto">
              <a:xfrm flipH="1">
                <a:off x="3799" y="1806"/>
                <a:ext cx="256" cy="0"/>
              </a:xfrm>
              <a:prstGeom prst="line">
                <a:avLst/>
              </a:prstGeom>
              <a:noFill/>
              <a:ln w="23813">
                <a:solidFill>
                  <a:srgbClr val="0099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6913" name="Line 438"/>
              <p:cNvSpPr>
                <a:spLocks noChangeShapeType="1"/>
              </p:cNvSpPr>
              <p:nvPr/>
            </p:nvSpPr>
            <p:spPr bwMode="auto">
              <a:xfrm flipH="1">
                <a:off x="3797" y="1766"/>
                <a:ext cx="256" cy="0"/>
              </a:xfrm>
              <a:prstGeom prst="line">
                <a:avLst/>
              </a:prstGeom>
              <a:noFill/>
              <a:ln w="23813">
                <a:solidFill>
                  <a:srgbClr val="0099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6914" name="Rectangle 439"/>
              <p:cNvSpPr>
                <a:spLocks noChangeArrowheads="1"/>
              </p:cNvSpPr>
              <p:nvPr/>
            </p:nvSpPr>
            <p:spPr bwMode="auto">
              <a:xfrm>
                <a:off x="2034" y="1913"/>
                <a:ext cx="2441" cy="2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15" name="Rectangle 440"/>
              <p:cNvSpPr>
                <a:spLocks noChangeArrowheads="1"/>
              </p:cNvSpPr>
              <p:nvPr/>
            </p:nvSpPr>
            <p:spPr bwMode="auto">
              <a:xfrm>
                <a:off x="2034" y="1913"/>
                <a:ext cx="2441" cy="2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16" name="Rectangle 441"/>
              <p:cNvSpPr>
                <a:spLocks noChangeArrowheads="1"/>
              </p:cNvSpPr>
              <p:nvPr/>
            </p:nvSpPr>
            <p:spPr bwMode="auto">
              <a:xfrm>
                <a:off x="4009" y="2516"/>
                <a:ext cx="498" cy="28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17" name="Rectangle 442"/>
              <p:cNvSpPr>
                <a:spLocks noChangeArrowheads="1"/>
              </p:cNvSpPr>
              <p:nvPr/>
            </p:nvSpPr>
            <p:spPr bwMode="auto">
              <a:xfrm>
                <a:off x="4009" y="2516"/>
                <a:ext cx="498" cy="285"/>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18" name="Rectangle 443"/>
              <p:cNvSpPr>
                <a:spLocks noChangeArrowheads="1"/>
              </p:cNvSpPr>
              <p:nvPr/>
            </p:nvSpPr>
            <p:spPr bwMode="auto">
              <a:xfrm>
                <a:off x="4068" y="2567"/>
                <a:ext cx="41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b="1">
                    <a:solidFill>
                      <a:srgbClr val="595959"/>
                    </a:solidFill>
                  </a:rPr>
                  <a:t>Ventilasjons</a:t>
                </a:r>
                <a:endParaRPr lang="nb-NO"/>
              </a:p>
            </p:txBody>
          </p:sp>
          <p:sp>
            <p:nvSpPr>
              <p:cNvPr id="36919" name="Rectangle 444"/>
              <p:cNvSpPr>
                <a:spLocks noChangeArrowheads="1"/>
              </p:cNvSpPr>
              <p:nvPr/>
            </p:nvSpPr>
            <p:spPr bwMode="auto">
              <a:xfrm>
                <a:off x="4410" y="2567"/>
                <a:ext cx="5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b="1">
                    <a:solidFill>
                      <a:srgbClr val="595959"/>
                    </a:solidFill>
                  </a:rPr>
                  <a:t>-</a:t>
                </a:r>
                <a:endParaRPr lang="nb-NO"/>
              </a:p>
            </p:txBody>
          </p:sp>
          <p:sp>
            <p:nvSpPr>
              <p:cNvPr id="36920" name="Rectangle 445"/>
              <p:cNvSpPr>
                <a:spLocks noChangeArrowheads="1"/>
              </p:cNvSpPr>
              <p:nvPr/>
            </p:nvSpPr>
            <p:spPr bwMode="auto">
              <a:xfrm>
                <a:off x="4127" y="2627"/>
                <a:ext cx="30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b="1">
                    <a:solidFill>
                      <a:srgbClr val="595959"/>
                    </a:solidFill>
                  </a:rPr>
                  <a:t>aggregat</a:t>
                </a:r>
                <a:endParaRPr lang="nb-NO"/>
              </a:p>
            </p:txBody>
          </p:sp>
          <p:sp>
            <p:nvSpPr>
              <p:cNvPr id="36921" name="Rectangle 446"/>
              <p:cNvSpPr>
                <a:spLocks noChangeArrowheads="1"/>
              </p:cNvSpPr>
              <p:nvPr/>
            </p:nvSpPr>
            <p:spPr bwMode="auto">
              <a:xfrm>
                <a:off x="2026" y="1581"/>
                <a:ext cx="2440" cy="28"/>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22" name="Rectangle 447"/>
              <p:cNvSpPr>
                <a:spLocks noChangeArrowheads="1"/>
              </p:cNvSpPr>
              <p:nvPr/>
            </p:nvSpPr>
            <p:spPr bwMode="auto">
              <a:xfrm>
                <a:off x="2026" y="1581"/>
                <a:ext cx="2440" cy="28"/>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23" name="Rectangle 448"/>
              <p:cNvSpPr>
                <a:spLocks noChangeArrowheads="1"/>
              </p:cNvSpPr>
              <p:nvPr/>
            </p:nvSpPr>
            <p:spPr bwMode="auto">
              <a:xfrm>
                <a:off x="3824" y="1535"/>
                <a:ext cx="76"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24" name="Rectangle 449"/>
              <p:cNvSpPr>
                <a:spLocks noChangeArrowheads="1"/>
              </p:cNvSpPr>
              <p:nvPr/>
            </p:nvSpPr>
            <p:spPr bwMode="auto">
              <a:xfrm>
                <a:off x="3824" y="1535"/>
                <a:ext cx="76"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25" name="Rectangle 450"/>
              <p:cNvSpPr>
                <a:spLocks noChangeArrowheads="1"/>
              </p:cNvSpPr>
              <p:nvPr/>
            </p:nvSpPr>
            <p:spPr bwMode="auto">
              <a:xfrm>
                <a:off x="3734" y="1535"/>
                <a:ext cx="76"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26" name="Rectangle 451"/>
              <p:cNvSpPr>
                <a:spLocks noChangeArrowheads="1"/>
              </p:cNvSpPr>
              <p:nvPr/>
            </p:nvSpPr>
            <p:spPr bwMode="auto">
              <a:xfrm>
                <a:off x="3734" y="1535"/>
                <a:ext cx="76"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27" name="Rectangle 452"/>
              <p:cNvSpPr>
                <a:spLocks noChangeArrowheads="1"/>
              </p:cNvSpPr>
              <p:nvPr/>
            </p:nvSpPr>
            <p:spPr bwMode="auto">
              <a:xfrm>
                <a:off x="3644" y="1535"/>
                <a:ext cx="76"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28" name="Rectangle 453"/>
              <p:cNvSpPr>
                <a:spLocks noChangeArrowheads="1"/>
              </p:cNvSpPr>
              <p:nvPr/>
            </p:nvSpPr>
            <p:spPr bwMode="auto">
              <a:xfrm>
                <a:off x="3644" y="1535"/>
                <a:ext cx="76"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29" name="Rectangle 454"/>
              <p:cNvSpPr>
                <a:spLocks noChangeArrowheads="1"/>
              </p:cNvSpPr>
              <p:nvPr/>
            </p:nvSpPr>
            <p:spPr bwMode="auto">
              <a:xfrm>
                <a:off x="3550" y="1535"/>
                <a:ext cx="75"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30" name="Rectangle 455"/>
              <p:cNvSpPr>
                <a:spLocks noChangeArrowheads="1"/>
              </p:cNvSpPr>
              <p:nvPr/>
            </p:nvSpPr>
            <p:spPr bwMode="auto">
              <a:xfrm>
                <a:off x="3550" y="1535"/>
                <a:ext cx="75"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31" name="Rectangle 456"/>
              <p:cNvSpPr>
                <a:spLocks noChangeArrowheads="1"/>
              </p:cNvSpPr>
              <p:nvPr/>
            </p:nvSpPr>
            <p:spPr bwMode="auto">
              <a:xfrm>
                <a:off x="3459" y="1535"/>
                <a:ext cx="75"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32" name="Rectangle 457"/>
              <p:cNvSpPr>
                <a:spLocks noChangeArrowheads="1"/>
              </p:cNvSpPr>
              <p:nvPr/>
            </p:nvSpPr>
            <p:spPr bwMode="auto">
              <a:xfrm>
                <a:off x="3459" y="1535"/>
                <a:ext cx="75"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33" name="Rectangle 458"/>
              <p:cNvSpPr>
                <a:spLocks noChangeArrowheads="1"/>
              </p:cNvSpPr>
              <p:nvPr/>
            </p:nvSpPr>
            <p:spPr bwMode="auto">
              <a:xfrm>
                <a:off x="5367" y="1535"/>
                <a:ext cx="75"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34" name="Rectangle 459"/>
              <p:cNvSpPr>
                <a:spLocks noChangeArrowheads="1"/>
              </p:cNvSpPr>
              <p:nvPr/>
            </p:nvSpPr>
            <p:spPr bwMode="auto">
              <a:xfrm>
                <a:off x="5367" y="1535"/>
                <a:ext cx="75"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35" name="Rectangle 460"/>
              <p:cNvSpPr>
                <a:spLocks noChangeArrowheads="1"/>
              </p:cNvSpPr>
              <p:nvPr/>
            </p:nvSpPr>
            <p:spPr bwMode="auto">
              <a:xfrm>
                <a:off x="5276" y="1535"/>
                <a:ext cx="76"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36" name="Rectangle 461"/>
              <p:cNvSpPr>
                <a:spLocks noChangeArrowheads="1"/>
              </p:cNvSpPr>
              <p:nvPr/>
            </p:nvSpPr>
            <p:spPr bwMode="auto">
              <a:xfrm>
                <a:off x="5276" y="1535"/>
                <a:ext cx="76"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37" name="Rectangle 462"/>
              <p:cNvSpPr>
                <a:spLocks noChangeArrowheads="1"/>
              </p:cNvSpPr>
              <p:nvPr/>
            </p:nvSpPr>
            <p:spPr bwMode="auto">
              <a:xfrm>
                <a:off x="5186" y="1535"/>
                <a:ext cx="77"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38" name="Rectangle 463"/>
              <p:cNvSpPr>
                <a:spLocks noChangeArrowheads="1"/>
              </p:cNvSpPr>
              <p:nvPr/>
            </p:nvSpPr>
            <p:spPr bwMode="auto">
              <a:xfrm>
                <a:off x="5186" y="1535"/>
                <a:ext cx="77"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39" name="Rectangle 464"/>
              <p:cNvSpPr>
                <a:spLocks noChangeArrowheads="1"/>
              </p:cNvSpPr>
              <p:nvPr/>
            </p:nvSpPr>
            <p:spPr bwMode="auto">
              <a:xfrm>
                <a:off x="5093" y="1535"/>
                <a:ext cx="76"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40" name="Rectangle 465"/>
              <p:cNvSpPr>
                <a:spLocks noChangeArrowheads="1"/>
              </p:cNvSpPr>
              <p:nvPr/>
            </p:nvSpPr>
            <p:spPr bwMode="auto">
              <a:xfrm>
                <a:off x="5093" y="1535"/>
                <a:ext cx="76"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41" name="Rectangle 466"/>
              <p:cNvSpPr>
                <a:spLocks noChangeArrowheads="1"/>
              </p:cNvSpPr>
              <p:nvPr/>
            </p:nvSpPr>
            <p:spPr bwMode="auto">
              <a:xfrm>
                <a:off x="5004" y="1596"/>
                <a:ext cx="488" cy="2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42" name="Rectangle 467"/>
              <p:cNvSpPr>
                <a:spLocks noChangeArrowheads="1"/>
              </p:cNvSpPr>
              <p:nvPr/>
            </p:nvSpPr>
            <p:spPr bwMode="auto">
              <a:xfrm>
                <a:off x="5004" y="1596"/>
                <a:ext cx="488" cy="2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43" name="Line 468"/>
              <p:cNvSpPr>
                <a:spLocks noChangeShapeType="1"/>
              </p:cNvSpPr>
              <p:nvPr/>
            </p:nvSpPr>
            <p:spPr bwMode="auto">
              <a:xfrm>
                <a:off x="3744" y="1581"/>
                <a:ext cx="0" cy="1071"/>
              </a:xfrm>
              <a:prstGeom prst="line">
                <a:avLst/>
              </a:prstGeom>
              <a:noFill/>
              <a:ln w="23813">
                <a:solidFill>
                  <a:srgbClr val="0099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6944" name="Line 469"/>
              <p:cNvSpPr>
                <a:spLocks noChangeShapeType="1"/>
              </p:cNvSpPr>
              <p:nvPr/>
            </p:nvSpPr>
            <p:spPr bwMode="auto">
              <a:xfrm>
                <a:off x="3794" y="1581"/>
                <a:ext cx="0" cy="1116"/>
              </a:xfrm>
              <a:prstGeom prst="line">
                <a:avLst/>
              </a:prstGeom>
              <a:noFill/>
              <a:ln w="23813">
                <a:solidFill>
                  <a:srgbClr val="0099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6945" name="Freeform 470"/>
              <p:cNvSpPr>
                <a:spLocks/>
              </p:cNvSpPr>
              <p:nvPr/>
            </p:nvSpPr>
            <p:spPr bwMode="auto">
              <a:xfrm>
                <a:off x="3774" y="2124"/>
                <a:ext cx="41" cy="45"/>
              </a:xfrm>
              <a:custGeom>
                <a:avLst/>
                <a:gdLst>
                  <a:gd name="T0" fmla="*/ 0 w 83"/>
                  <a:gd name="T1" fmla="*/ 0 h 91"/>
                  <a:gd name="T2" fmla="*/ 0 w 83"/>
                  <a:gd name="T3" fmla="*/ 0 h 91"/>
                  <a:gd name="T4" fmla="*/ 0 w 83"/>
                  <a:gd name="T5" fmla="*/ 0 h 91"/>
                  <a:gd name="T6" fmla="*/ 0 w 83"/>
                  <a:gd name="T7" fmla="*/ 0 h 91"/>
                  <a:gd name="T8" fmla="*/ 0 60000 65536"/>
                  <a:gd name="T9" fmla="*/ 0 60000 65536"/>
                  <a:gd name="T10" fmla="*/ 0 60000 65536"/>
                  <a:gd name="T11" fmla="*/ 0 60000 65536"/>
                  <a:gd name="T12" fmla="*/ 0 w 83"/>
                  <a:gd name="T13" fmla="*/ 0 h 91"/>
                  <a:gd name="T14" fmla="*/ 83 w 83"/>
                  <a:gd name="T15" fmla="*/ 91 h 91"/>
                </a:gdLst>
                <a:ahLst/>
                <a:cxnLst>
                  <a:cxn ang="T8">
                    <a:pos x="T0" y="T1"/>
                  </a:cxn>
                  <a:cxn ang="T9">
                    <a:pos x="T2" y="T3"/>
                  </a:cxn>
                  <a:cxn ang="T10">
                    <a:pos x="T4" y="T5"/>
                  </a:cxn>
                  <a:cxn ang="T11">
                    <a:pos x="T6" y="T7"/>
                  </a:cxn>
                </a:cxnLst>
                <a:rect l="T12" t="T13" r="T14" b="T15"/>
                <a:pathLst>
                  <a:path w="83" h="91">
                    <a:moveTo>
                      <a:pt x="41" y="0"/>
                    </a:moveTo>
                    <a:lnTo>
                      <a:pt x="83" y="91"/>
                    </a:lnTo>
                    <a:lnTo>
                      <a:pt x="0" y="91"/>
                    </a:lnTo>
                    <a:lnTo>
                      <a:pt x="41"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6946" name="Freeform 471"/>
              <p:cNvSpPr>
                <a:spLocks/>
              </p:cNvSpPr>
              <p:nvPr/>
            </p:nvSpPr>
            <p:spPr bwMode="auto">
              <a:xfrm>
                <a:off x="3774" y="2124"/>
                <a:ext cx="41" cy="45"/>
              </a:xfrm>
              <a:custGeom>
                <a:avLst/>
                <a:gdLst>
                  <a:gd name="T0" fmla="*/ 0 w 83"/>
                  <a:gd name="T1" fmla="*/ 0 h 91"/>
                  <a:gd name="T2" fmla="*/ 0 w 83"/>
                  <a:gd name="T3" fmla="*/ 0 h 91"/>
                  <a:gd name="T4" fmla="*/ 0 w 83"/>
                  <a:gd name="T5" fmla="*/ 0 h 91"/>
                  <a:gd name="T6" fmla="*/ 0 w 83"/>
                  <a:gd name="T7" fmla="*/ 0 h 91"/>
                  <a:gd name="T8" fmla="*/ 0 60000 65536"/>
                  <a:gd name="T9" fmla="*/ 0 60000 65536"/>
                  <a:gd name="T10" fmla="*/ 0 60000 65536"/>
                  <a:gd name="T11" fmla="*/ 0 60000 65536"/>
                  <a:gd name="T12" fmla="*/ 0 w 83"/>
                  <a:gd name="T13" fmla="*/ 0 h 91"/>
                  <a:gd name="T14" fmla="*/ 83 w 83"/>
                  <a:gd name="T15" fmla="*/ 91 h 91"/>
                </a:gdLst>
                <a:ahLst/>
                <a:cxnLst>
                  <a:cxn ang="T8">
                    <a:pos x="T0" y="T1"/>
                  </a:cxn>
                  <a:cxn ang="T9">
                    <a:pos x="T2" y="T3"/>
                  </a:cxn>
                  <a:cxn ang="T10">
                    <a:pos x="T4" y="T5"/>
                  </a:cxn>
                  <a:cxn ang="T11">
                    <a:pos x="T6" y="T7"/>
                  </a:cxn>
                </a:cxnLst>
                <a:rect l="T12" t="T13" r="T14" b="T15"/>
                <a:pathLst>
                  <a:path w="83" h="91">
                    <a:moveTo>
                      <a:pt x="41" y="0"/>
                    </a:moveTo>
                    <a:lnTo>
                      <a:pt x="83" y="91"/>
                    </a:lnTo>
                    <a:lnTo>
                      <a:pt x="0" y="91"/>
                    </a:lnTo>
                    <a:lnTo>
                      <a:pt x="41"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6947" name="Freeform 472"/>
              <p:cNvSpPr>
                <a:spLocks/>
              </p:cNvSpPr>
              <p:nvPr/>
            </p:nvSpPr>
            <p:spPr bwMode="auto">
              <a:xfrm>
                <a:off x="3723" y="1820"/>
                <a:ext cx="40" cy="46"/>
              </a:xfrm>
              <a:custGeom>
                <a:avLst/>
                <a:gdLst>
                  <a:gd name="T0" fmla="*/ 0 w 82"/>
                  <a:gd name="T1" fmla="*/ 0 h 92"/>
                  <a:gd name="T2" fmla="*/ 0 w 82"/>
                  <a:gd name="T3" fmla="*/ 0 h 92"/>
                  <a:gd name="T4" fmla="*/ 0 w 82"/>
                  <a:gd name="T5" fmla="*/ 1 h 92"/>
                  <a:gd name="T6" fmla="*/ 0 w 82"/>
                  <a:gd name="T7" fmla="*/ 0 h 92"/>
                  <a:gd name="T8" fmla="*/ 0 60000 65536"/>
                  <a:gd name="T9" fmla="*/ 0 60000 65536"/>
                  <a:gd name="T10" fmla="*/ 0 60000 65536"/>
                  <a:gd name="T11" fmla="*/ 0 60000 65536"/>
                  <a:gd name="T12" fmla="*/ 0 w 82"/>
                  <a:gd name="T13" fmla="*/ 0 h 92"/>
                  <a:gd name="T14" fmla="*/ 82 w 82"/>
                  <a:gd name="T15" fmla="*/ 92 h 92"/>
                </a:gdLst>
                <a:ahLst/>
                <a:cxnLst>
                  <a:cxn ang="T8">
                    <a:pos x="T0" y="T1"/>
                  </a:cxn>
                  <a:cxn ang="T9">
                    <a:pos x="T2" y="T3"/>
                  </a:cxn>
                  <a:cxn ang="T10">
                    <a:pos x="T4" y="T5"/>
                  </a:cxn>
                  <a:cxn ang="T11">
                    <a:pos x="T6" y="T7"/>
                  </a:cxn>
                </a:cxnLst>
                <a:rect l="T12" t="T13" r="T14" b="T15"/>
                <a:pathLst>
                  <a:path w="82" h="92">
                    <a:moveTo>
                      <a:pt x="0" y="0"/>
                    </a:moveTo>
                    <a:lnTo>
                      <a:pt x="82" y="0"/>
                    </a:lnTo>
                    <a:lnTo>
                      <a:pt x="40" y="92"/>
                    </a:lnTo>
                    <a:lnTo>
                      <a:pt x="0"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6948" name="Freeform 473"/>
              <p:cNvSpPr>
                <a:spLocks/>
              </p:cNvSpPr>
              <p:nvPr/>
            </p:nvSpPr>
            <p:spPr bwMode="auto">
              <a:xfrm>
                <a:off x="3723" y="1820"/>
                <a:ext cx="40" cy="46"/>
              </a:xfrm>
              <a:custGeom>
                <a:avLst/>
                <a:gdLst>
                  <a:gd name="T0" fmla="*/ 0 w 82"/>
                  <a:gd name="T1" fmla="*/ 0 h 92"/>
                  <a:gd name="T2" fmla="*/ 0 w 82"/>
                  <a:gd name="T3" fmla="*/ 0 h 92"/>
                  <a:gd name="T4" fmla="*/ 0 w 82"/>
                  <a:gd name="T5" fmla="*/ 1 h 92"/>
                  <a:gd name="T6" fmla="*/ 0 w 82"/>
                  <a:gd name="T7" fmla="*/ 0 h 92"/>
                  <a:gd name="T8" fmla="*/ 0 60000 65536"/>
                  <a:gd name="T9" fmla="*/ 0 60000 65536"/>
                  <a:gd name="T10" fmla="*/ 0 60000 65536"/>
                  <a:gd name="T11" fmla="*/ 0 60000 65536"/>
                  <a:gd name="T12" fmla="*/ 0 w 82"/>
                  <a:gd name="T13" fmla="*/ 0 h 92"/>
                  <a:gd name="T14" fmla="*/ 82 w 82"/>
                  <a:gd name="T15" fmla="*/ 92 h 92"/>
                </a:gdLst>
                <a:ahLst/>
                <a:cxnLst>
                  <a:cxn ang="T8">
                    <a:pos x="T0" y="T1"/>
                  </a:cxn>
                  <a:cxn ang="T9">
                    <a:pos x="T2" y="T3"/>
                  </a:cxn>
                  <a:cxn ang="T10">
                    <a:pos x="T4" y="T5"/>
                  </a:cxn>
                  <a:cxn ang="T11">
                    <a:pos x="T6" y="T7"/>
                  </a:cxn>
                </a:cxnLst>
                <a:rect l="T12" t="T13" r="T14" b="T15"/>
                <a:pathLst>
                  <a:path w="82" h="92">
                    <a:moveTo>
                      <a:pt x="0" y="0"/>
                    </a:moveTo>
                    <a:lnTo>
                      <a:pt x="82" y="0"/>
                    </a:lnTo>
                    <a:lnTo>
                      <a:pt x="40" y="92"/>
                    </a:lnTo>
                    <a:lnTo>
                      <a:pt x="0"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6949" name="Rectangle 474"/>
              <p:cNvSpPr>
                <a:spLocks noChangeArrowheads="1"/>
              </p:cNvSpPr>
              <p:nvPr/>
            </p:nvSpPr>
            <p:spPr bwMode="auto">
              <a:xfrm>
                <a:off x="3054" y="1631"/>
                <a:ext cx="72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b="1">
                    <a:solidFill>
                      <a:srgbClr val="595959"/>
                    </a:solidFill>
                  </a:rPr>
                  <a:t>Gulvvarme / radiatorer</a:t>
                </a:r>
                <a:endParaRPr lang="nb-NO"/>
              </a:p>
            </p:txBody>
          </p:sp>
          <p:sp>
            <p:nvSpPr>
              <p:cNvPr id="36950" name="Rectangle 475"/>
              <p:cNvSpPr>
                <a:spLocks noChangeArrowheads="1"/>
              </p:cNvSpPr>
              <p:nvPr/>
            </p:nvSpPr>
            <p:spPr bwMode="auto">
              <a:xfrm>
                <a:off x="4059" y="1716"/>
                <a:ext cx="366" cy="136"/>
              </a:xfrm>
              <a:prstGeom prst="rect">
                <a:avLst/>
              </a:prstGeom>
              <a:solidFill>
                <a:srgbClr val="72BF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51" name="Rectangle 476"/>
              <p:cNvSpPr>
                <a:spLocks noChangeArrowheads="1"/>
              </p:cNvSpPr>
              <p:nvPr/>
            </p:nvSpPr>
            <p:spPr bwMode="auto">
              <a:xfrm>
                <a:off x="4059" y="1716"/>
                <a:ext cx="366" cy="13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52" name="Rectangle 477"/>
              <p:cNvSpPr>
                <a:spLocks noChangeArrowheads="1"/>
              </p:cNvSpPr>
              <p:nvPr/>
            </p:nvSpPr>
            <p:spPr bwMode="auto">
              <a:xfrm>
                <a:off x="4115" y="1744"/>
                <a:ext cx="290"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a:solidFill>
                      <a:srgbClr val="000000"/>
                    </a:solidFill>
                  </a:rPr>
                  <a:t>Dusj/WC</a:t>
                </a:r>
                <a:endParaRPr lang="nb-NO"/>
              </a:p>
            </p:txBody>
          </p:sp>
          <p:sp>
            <p:nvSpPr>
              <p:cNvPr id="36953" name="Line 478"/>
              <p:cNvSpPr>
                <a:spLocks noChangeShapeType="1"/>
              </p:cNvSpPr>
              <p:nvPr/>
            </p:nvSpPr>
            <p:spPr bwMode="auto">
              <a:xfrm flipH="1">
                <a:off x="3046" y="2650"/>
                <a:ext cx="963" cy="0"/>
              </a:xfrm>
              <a:prstGeom prst="line">
                <a:avLst/>
              </a:prstGeom>
              <a:noFill/>
              <a:ln w="23813">
                <a:solidFill>
                  <a:srgbClr val="00B05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6954" name="Line 479"/>
              <p:cNvSpPr>
                <a:spLocks noChangeShapeType="1"/>
              </p:cNvSpPr>
              <p:nvPr/>
            </p:nvSpPr>
            <p:spPr bwMode="auto">
              <a:xfrm flipH="1">
                <a:off x="3050" y="2696"/>
                <a:ext cx="963" cy="0"/>
              </a:xfrm>
              <a:prstGeom prst="line">
                <a:avLst/>
              </a:prstGeom>
              <a:noFill/>
              <a:ln w="23813">
                <a:solidFill>
                  <a:srgbClr val="0099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6955" name="Freeform 480"/>
              <p:cNvSpPr>
                <a:spLocks/>
              </p:cNvSpPr>
              <p:nvPr/>
            </p:nvSpPr>
            <p:spPr bwMode="auto">
              <a:xfrm>
                <a:off x="3152" y="2621"/>
                <a:ext cx="40" cy="46"/>
              </a:xfrm>
              <a:custGeom>
                <a:avLst/>
                <a:gdLst>
                  <a:gd name="T0" fmla="*/ 0 w 82"/>
                  <a:gd name="T1" fmla="*/ 1 h 90"/>
                  <a:gd name="T2" fmla="*/ 0 w 82"/>
                  <a:gd name="T3" fmla="*/ 0 h 90"/>
                  <a:gd name="T4" fmla="*/ 0 w 82"/>
                  <a:gd name="T5" fmla="*/ 1 h 90"/>
                  <a:gd name="T6" fmla="*/ 0 w 82"/>
                  <a:gd name="T7" fmla="*/ 1 h 90"/>
                  <a:gd name="T8" fmla="*/ 0 60000 65536"/>
                  <a:gd name="T9" fmla="*/ 0 60000 65536"/>
                  <a:gd name="T10" fmla="*/ 0 60000 65536"/>
                  <a:gd name="T11" fmla="*/ 0 60000 65536"/>
                  <a:gd name="T12" fmla="*/ 0 w 82"/>
                  <a:gd name="T13" fmla="*/ 0 h 90"/>
                  <a:gd name="T14" fmla="*/ 82 w 82"/>
                  <a:gd name="T15" fmla="*/ 90 h 90"/>
                </a:gdLst>
                <a:ahLst/>
                <a:cxnLst>
                  <a:cxn ang="T8">
                    <a:pos x="T0" y="T1"/>
                  </a:cxn>
                  <a:cxn ang="T9">
                    <a:pos x="T2" y="T3"/>
                  </a:cxn>
                  <a:cxn ang="T10">
                    <a:pos x="T4" y="T5"/>
                  </a:cxn>
                  <a:cxn ang="T11">
                    <a:pos x="T6" y="T7"/>
                  </a:cxn>
                </a:cxnLst>
                <a:rect l="T12" t="T13" r="T14" b="T15"/>
                <a:pathLst>
                  <a:path w="82" h="90">
                    <a:moveTo>
                      <a:pt x="82" y="44"/>
                    </a:moveTo>
                    <a:lnTo>
                      <a:pt x="0" y="0"/>
                    </a:lnTo>
                    <a:lnTo>
                      <a:pt x="0" y="90"/>
                    </a:lnTo>
                    <a:lnTo>
                      <a:pt x="82" y="44"/>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6956" name="Freeform 481"/>
              <p:cNvSpPr>
                <a:spLocks/>
              </p:cNvSpPr>
              <p:nvPr/>
            </p:nvSpPr>
            <p:spPr bwMode="auto">
              <a:xfrm>
                <a:off x="3152" y="2621"/>
                <a:ext cx="40" cy="46"/>
              </a:xfrm>
              <a:custGeom>
                <a:avLst/>
                <a:gdLst>
                  <a:gd name="T0" fmla="*/ 0 w 82"/>
                  <a:gd name="T1" fmla="*/ 1 h 90"/>
                  <a:gd name="T2" fmla="*/ 0 w 82"/>
                  <a:gd name="T3" fmla="*/ 0 h 90"/>
                  <a:gd name="T4" fmla="*/ 0 w 82"/>
                  <a:gd name="T5" fmla="*/ 1 h 90"/>
                  <a:gd name="T6" fmla="*/ 0 w 82"/>
                  <a:gd name="T7" fmla="*/ 1 h 90"/>
                  <a:gd name="T8" fmla="*/ 0 60000 65536"/>
                  <a:gd name="T9" fmla="*/ 0 60000 65536"/>
                  <a:gd name="T10" fmla="*/ 0 60000 65536"/>
                  <a:gd name="T11" fmla="*/ 0 60000 65536"/>
                  <a:gd name="T12" fmla="*/ 0 w 82"/>
                  <a:gd name="T13" fmla="*/ 0 h 90"/>
                  <a:gd name="T14" fmla="*/ 82 w 82"/>
                  <a:gd name="T15" fmla="*/ 90 h 90"/>
                </a:gdLst>
                <a:ahLst/>
                <a:cxnLst>
                  <a:cxn ang="T8">
                    <a:pos x="T0" y="T1"/>
                  </a:cxn>
                  <a:cxn ang="T9">
                    <a:pos x="T2" y="T3"/>
                  </a:cxn>
                  <a:cxn ang="T10">
                    <a:pos x="T4" y="T5"/>
                  </a:cxn>
                  <a:cxn ang="T11">
                    <a:pos x="T6" y="T7"/>
                  </a:cxn>
                </a:cxnLst>
                <a:rect l="T12" t="T13" r="T14" b="T15"/>
                <a:pathLst>
                  <a:path w="82" h="90">
                    <a:moveTo>
                      <a:pt x="82" y="44"/>
                    </a:moveTo>
                    <a:lnTo>
                      <a:pt x="0" y="0"/>
                    </a:lnTo>
                    <a:lnTo>
                      <a:pt x="0" y="90"/>
                    </a:lnTo>
                    <a:lnTo>
                      <a:pt x="82" y="44"/>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6957" name="Freeform 482"/>
              <p:cNvSpPr>
                <a:spLocks/>
              </p:cNvSpPr>
              <p:nvPr/>
            </p:nvSpPr>
            <p:spPr bwMode="auto">
              <a:xfrm>
                <a:off x="3143" y="2673"/>
                <a:ext cx="41" cy="46"/>
              </a:xfrm>
              <a:custGeom>
                <a:avLst/>
                <a:gdLst>
                  <a:gd name="T0" fmla="*/ 0 w 81"/>
                  <a:gd name="T1" fmla="*/ 1 h 92"/>
                  <a:gd name="T2" fmla="*/ 1 w 81"/>
                  <a:gd name="T3" fmla="*/ 1 h 92"/>
                  <a:gd name="T4" fmla="*/ 1 w 81"/>
                  <a:gd name="T5" fmla="*/ 0 h 92"/>
                  <a:gd name="T6" fmla="*/ 0 w 81"/>
                  <a:gd name="T7" fmla="*/ 1 h 92"/>
                  <a:gd name="T8" fmla="*/ 0 60000 65536"/>
                  <a:gd name="T9" fmla="*/ 0 60000 65536"/>
                  <a:gd name="T10" fmla="*/ 0 60000 65536"/>
                  <a:gd name="T11" fmla="*/ 0 60000 65536"/>
                  <a:gd name="T12" fmla="*/ 0 w 81"/>
                  <a:gd name="T13" fmla="*/ 0 h 92"/>
                  <a:gd name="T14" fmla="*/ 81 w 81"/>
                  <a:gd name="T15" fmla="*/ 92 h 92"/>
                </a:gdLst>
                <a:ahLst/>
                <a:cxnLst>
                  <a:cxn ang="T8">
                    <a:pos x="T0" y="T1"/>
                  </a:cxn>
                  <a:cxn ang="T9">
                    <a:pos x="T2" y="T3"/>
                  </a:cxn>
                  <a:cxn ang="T10">
                    <a:pos x="T4" y="T5"/>
                  </a:cxn>
                  <a:cxn ang="T11">
                    <a:pos x="T6" y="T7"/>
                  </a:cxn>
                </a:cxnLst>
                <a:rect l="T12" t="T13" r="T14" b="T15"/>
                <a:pathLst>
                  <a:path w="81" h="92">
                    <a:moveTo>
                      <a:pt x="0" y="46"/>
                    </a:moveTo>
                    <a:lnTo>
                      <a:pt x="81" y="92"/>
                    </a:lnTo>
                    <a:lnTo>
                      <a:pt x="81" y="0"/>
                    </a:lnTo>
                    <a:lnTo>
                      <a:pt x="0" y="46"/>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6958" name="Freeform 483"/>
              <p:cNvSpPr>
                <a:spLocks/>
              </p:cNvSpPr>
              <p:nvPr/>
            </p:nvSpPr>
            <p:spPr bwMode="auto">
              <a:xfrm>
                <a:off x="3143" y="2673"/>
                <a:ext cx="41" cy="46"/>
              </a:xfrm>
              <a:custGeom>
                <a:avLst/>
                <a:gdLst>
                  <a:gd name="T0" fmla="*/ 0 w 81"/>
                  <a:gd name="T1" fmla="*/ 1 h 92"/>
                  <a:gd name="T2" fmla="*/ 1 w 81"/>
                  <a:gd name="T3" fmla="*/ 1 h 92"/>
                  <a:gd name="T4" fmla="*/ 1 w 81"/>
                  <a:gd name="T5" fmla="*/ 0 h 92"/>
                  <a:gd name="T6" fmla="*/ 0 w 81"/>
                  <a:gd name="T7" fmla="*/ 1 h 92"/>
                  <a:gd name="T8" fmla="*/ 0 60000 65536"/>
                  <a:gd name="T9" fmla="*/ 0 60000 65536"/>
                  <a:gd name="T10" fmla="*/ 0 60000 65536"/>
                  <a:gd name="T11" fmla="*/ 0 60000 65536"/>
                  <a:gd name="T12" fmla="*/ 0 w 81"/>
                  <a:gd name="T13" fmla="*/ 0 h 92"/>
                  <a:gd name="T14" fmla="*/ 81 w 81"/>
                  <a:gd name="T15" fmla="*/ 92 h 92"/>
                </a:gdLst>
                <a:ahLst/>
                <a:cxnLst>
                  <a:cxn ang="T8">
                    <a:pos x="T0" y="T1"/>
                  </a:cxn>
                  <a:cxn ang="T9">
                    <a:pos x="T2" y="T3"/>
                  </a:cxn>
                  <a:cxn ang="T10">
                    <a:pos x="T4" y="T5"/>
                  </a:cxn>
                  <a:cxn ang="T11">
                    <a:pos x="T6" y="T7"/>
                  </a:cxn>
                </a:cxnLst>
                <a:rect l="T12" t="T13" r="T14" b="T15"/>
                <a:pathLst>
                  <a:path w="81" h="92">
                    <a:moveTo>
                      <a:pt x="0" y="46"/>
                    </a:moveTo>
                    <a:lnTo>
                      <a:pt x="81" y="92"/>
                    </a:lnTo>
                    <a:lnTo>
                      <a:pt x="81" y="0"/>
                    </a:lnTo>
                    <a:lnTo>
                      <a:pt x="0" y="46"/>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6959" name="Line 484"/>
              <p:cNvSpPr>
                <a:spLocks noChangeShapeType="1"/>
              </p:cNvSpPr>
              <p:nvPr/>
            </p:nvSpPr>
            <p:spPr bwMode="auto">
              <a:xfrm flipH="1">
                <a:off x="3799" y="1806"/>
                <a:ext cx="256" cy="0"/>
              </a:xfrm>
              <a:prstGeom prst="line">
                <a:avLst/>
              </a:prstGeom>
              <a:noFill/>
              <a:ln w="23813">
                <a:solidFill>
                  <a:srgbClr val="0099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6960" name="Line 485"/>
              <p:cNvSpPr>
                <a:spLocks noChangeShapeType="1"/>
              </p:cNvSpPr>
              <p:nvPr/>
            </p:nvSpPr>
            <p:spPr bwMode="auto">
              <a:xfrm flipH="1">
                <a:off x="3797" y="1766"/>
                <a:ext cx="256" cy="0"/>
              </a:xfrm>
              <a:prstGeom prst="line">
                <a:avLst/>
              </a:prstGeom>
              <a:noFill/>
              <a:ln w="23813">
                <a:solidFill>
                  <a:srgbClr val="0099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6961" name="Rectangle 486"/>
              <p:cNvSpPr>
                <a:spLocks noChangeArrowheads="1"/>
              </p:cNvSpPr>
              <p:nvPr/>
            </p:nvSpPr>
            <p:spPr bwMode="auto">
              <a:xfrm>
                <a:off x="4009" y="2516"/>
                <a:ext cx="498" cy="28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62" name="Rectangle 487"/>
              <p:cNvSpPr>
                <a:spLocks noChangeArrowheads="1"/>
              </p:cNvSpPr>
              <p:nvPr/>
            </p:nvSpPr>
            <p:spPr bwMode="auto">
              <a:xfrm>
                <a:off x="4009" y="2516"/>
                <a:ext cx="498" cy="285"/>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63" name="Rectangle 488"/>
              <p:cNvSpPr>
                <a:spLocks noChangeArrowheads="1"/>
              </p:cNvSpPr>
              <p:nvPr/>
            </p:nvSpPr>
            <p:spPr bwMode="auto">
              <a:xfrm>
                <a:off x="4068" y="2567"/>
                <a:ext cx="41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b="1">
                    <a:solidFill>
                      <a:srgbClr val="595959"/>
                    </a:solidFill>
                  </a:rPr>
                  <a:t>Ventilasjons</a:t>
                </a:r>
                <a:endParaRPr lang="nb-NO"/>
              </a:p>
            </p:txBody>
          </p:sp>
          <p:sp>
            <p:nvSpPr>
              <p:cNvPr id="36964" name="Rectangle 489"/>
              <p:cNvSpPr>
                <a:spLocks noChangeArrowheads="1"/>
              </p:cNvSpPr>
              <p:nvPr/>
            </p:nvSpPr>
            <p:spPr bwMode="auto">
              <a:xfrm>
                <a:off x="4410" y="2567"/>
                <a:ext cx="5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b="1">
                    <a:solidFill>
                      <a:srgbClr val="595959"/>
                    </a:solidFill>
                  </a:rPr>
                  <a:t>-</a:t>
                </a:r>
                <a:endParaRPr lang="nb-NO"/>
              </a:p>
            </p:txBody>
          </p:sp>
          <p:sp>
            <p:nvSpPr>
              <p:cNvPr id="36965" name="Rectangle 490"/>
              <p:cNvSpPr>
                <a:spLocks noChangeArrowheads="1"/>
              </p:cNvSpPr>
              <p:nvPr/>
            </p:nvSpPr>
            <p:spPr bwMode="auto">
              <a:xfrm>
                <a:off x="4127" y="2627"/>
                <a:ext cx="30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b="1">
                    <a:solidFill>
                      <a:srgbClr val="595959"/>
                    </a:solidFill>
                  </a:rPr>
                  <a:t>aggregat</a:t>
                </a:r>
                <a:endParaRPr lang="nb-NO"/>
              </a:p>
            </p:txBody>
          </p:sp>
          <p:sp>
            <p:nvSpPr>
              <p:cNvPr id="36966" name="Rectangle 491"/>
              <p:cNvSpPr>
                <a:spLocks noChangeArrowheads="1"/>
              </p:cNvSpPr>
              <p:nvPr/>
            </p:nvSpPr>
            <p:spPr bwMode="auto">
              <a:xfrm>
                <a:off x="2026" y="1581"/>
                <a:ext cx="2440" cy="28"/>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67" name="Rectangle 492"/>
              <p:cNvSpPr>
                <a:spLocks noChangeArrowheads="1"/>
              </p:cNvSpPr>
              <p:nvPr/>
            </p:nvSpPr>
            <p:spPr bwMode="auto">
              <a:xfrm>
                <a:off x="2026" y="1581"/>
                <a:ext cx="2440" cy="28"/>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68" name="Rectangle 493"/>
              <p:cNvSpPr>
                <a:spLocks noChangeArrowheads="1"/>
              </p:cNvSpPr>
              <p:nvPr/>
            </p:nvSpPr>
            <p:spPr bwMode="auto">
              <a:xfrm>
                <a:off x="3824" y="1535"/>
                <a:ext cx="76"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69" name="Rectangle 494"/>
              <p:cNvSpPr>
                <a:spLocks noChangeArrowheads="1"/>
              </p:cNvSpPr>
              <p:nvPr/>
            </p:nvSpPr>
            <p:spPr bwMode="auto">
              <a:xfrm>
                <a:off x="3824" y="1535"/>
                <a:ext cx="76"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70" name="Rectangle 495"/>
              <p:cNvSpPr>
                <a:spLocks noChangeArrowheads="1"/>
              </p:cNvSpPr>
              <p:nvPr/>
            </p:nvSpPr>
            <p:spPr bwMode="auto">
              <a:xfrm>
                <a:off x="3734" y="1535"/>
                <a:ext cx="76"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71" name="Rectangle 496"/>
              <p:cNvSpPr>
                <a:spLocks noChangeArrowheads="1"/>
              </p:cNvSpPr>
              <p:nvPr/>
            </p:nvSpPr>
            <p:spPr bwMode="auto">
              <a:xfrm>
                <a:off x="3734" y="1535"/>
                <a:ext cx="76"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72" name="Rectangle 497"/>
              <p:cNvSpPr>
                <a:spLocks noChangeArrowheads="1"/>
              </p:cNvSpPr>
              <p:nvPr/>
            </p:nvSpPr>
            <p:spPr bwMode="auto">
              <a:xfrm>
                <a:off x="3644" y="1535"/>
                <a:ext cx="76"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73" name="Rectangle 498"/>
              <p:cNvSpPr>
                <a:spLocks noChangeArrowheads="1"/>
              </p:cNvSpPr>
              <p:nvPr/>
            </p:nvSpPr>
            <p:spPr bwMode="auto">
              <a:xfrm>
                <a:off x="3644" y="1535"/>
                <a:ext cx="76"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74" name="Rectangle 499"/>
              <p:cNvSpPr>
                <a:spLocks noChangeArrowheads="1"/>
              </p:cNvSpPr>
              <p:nvPr/>
            </p:nvSpPr>
            <p:spPr bwMode="auto">
              <a:xfrm>
                <a:off x="3550" y="1535"/>
                <a:ext cx="75"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75" name="Rectangle 500"/>
              <p:cNvSpPr>
                <a:spLocks noChangeArrowheads="1"/>
              </p:cNvSpPr>
              <p:nvPr/>
            </p:nvSpPr>
            <p:spPr bwMode="auto">
              <a:xfrm>
                <a:off x="3550" y="1535"/>
                <a:ext cx="75"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76" name="Rectangle 501"/>
              <p:cNvSpPr>
                <a:spLocks noChangeArrowheads="1"/>
              </p:cNvSpPr>
              <p:nvPr/>
            </p:nvSpPr>
            <p:spPr bwMode="auto">
              <a:xfrm>
                <a:off x="3459" y="1535"/>
                <a:ext cx="75"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77" name="Rectangle 502"/>
              <p:cNvSpPr>
                <a:spLocks noChangeArrowheads="1"/>
              </p:cNvSpPr>
              <p:nvPr/>
            </p:nvSpPr>
            <p:spPr bwMode="auto">
              <a:xfrm>
                <a:off x="3459" y="1535"/>
                <a:ext cx="75"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78" name="Rectangle 503"/>
              <p:cNvSpPr>
                <a:spLocks noChangeArrowheads="1"/>
              </p:cNvSpPr>
              <p:nvPr/>
            </p:nvSpPr>
            <p:spPr bwMode="auto">
              <a:xfrm>
                <a:off x="5367" y="1535"/>
                <a:ext cx="75"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79" name="Rectangle 504"/>
              <p:cNvSpPr>
                <a:spLocks noChangeArrowheads="1"/>
              </p:cNvSpPr>
              <p:nvPr/>
            </p:nvSpPr>
            <p:spPr bwMode="auto">
              <a:xfrm>
                <a:off x="5367" y="1535"/>
                <a:ext cx="75"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80" name="Rectangle 505"/>
              <p:cNvSpPr>
                <a:spLocks noChangeArrowheads="1"/>
              </p:cNvSpPr>
              <p:nvPr/>
            </p:nvSpPr>
            <p:spPr bwMode="auto">
              <a:xfrm>
                <a:off x="5276" y="1535"/>
                <a:ext cx="76"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81" name="Rectangle 506"/>
              <p:cNvSpPr>
                <a:spLocks noChangeArrowheads="1"/>
              </p:cNvSpPr>
              <p:nvPr/>
            </p:nvSpPr>
            <p:spPr bwMode="auto">
              <a:xfrm>
                <a:off x="5276" y="1535"/>
                <a:ext cx="76"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82" name="Rectangle 507"/>
              <p:cNvSpPr>
                <a:spLocks noChangeArrowheads="1"/>
              </p:cNvSpPr>
              <p:nvPr/>
            </p:nvSpPr>
            <p:spPr bwMode="auto">
              <a:xfrm>
                <a:off x="5186" y="1535"/>
                <a:ext cx="77"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83" name="Rectangle 508"/>
              <p:cNvSpPr>
                <a:spLocks noChangeArrowheads="1"/>
              </p:cNvSpPr>
              <p:nvPr/>
            </p:nvSpPr>
            <p:spPr bwMode="auto">
              <a:xfrm>
                <a:off x="5186" y="1535"/>
                <a:ext cx="77"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84" name="Rectangle 509"/>
              <p:cNvSpPr>
                <a:spLocks noChangeArrowheads="1"/>
              </p:cNvSpPr>
              <p:nvPr/>
            </p:nvSpPr>
            <p:spPr bwMode="auto">
              <a:xfrm>
                <a:off x="5093" y="1535"/>
                <a:ext cx="76"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85" name="Rectangle 510"/>
              <p:cNvSpPr>
                <a:spLocks noChangeArrowheads="1"/>
              </p:cNvSpPr>
              <p:nvPr/>
            </p:nvSpPr>
            <p:spPr bwMode="auto">
              <a:xfrm>
                <a:off x="5093" y="1535"/>
                <a:ext cx="76"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86" name="Rectangle 511"/>
              <p:cNvSpPr>
                <a:spLocks noChangeArrowheads="1"/>
              </p:cNvSpPr>
              <p:nvPr/>
            </p:nvSpPr>
            <p:spPr bwMode="auto">
              <a:xfrm>
                <a:off x="5004" y="1596"/>
                <a:ext cx="488" cy="2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87" name="Rectangle 512"/>
              <p:cNvSpPr>
                <a:spLocks noChangeArrowheads="1"/>
              </p:cNvSpPr>
              <p:nvPr/>
            </p:nvSpPr>
            <p:spPr bwMode="auto">
              <a:xfrm>
                <a:off x="5004" y="1596"/>
                <a:ext cx="488" cy="2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88" name="Line 513"/>
              <p:cNvSpPr>
                <a:spLocks noChangeShapeType="1"/>
              </p:cNvSpPr>
              <p:nvPr/>
            </p:nvSpPr>
            <p:spPr bwMode="auto">
              <a:xfrm>
                <a:off x="3744" y="1581"/>
                <a:ext cx="0" cy="1071"/>
              </a:xfrm>
              <a:prstGeom prst="line">
                <a:avLst/>
              </a:prstGeom>
              <a:noFill/>
              <a:ln w="23813">
                <a:solidFill>
                  <a:srgbClr val="0099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6989" name="Line 514"/>
              <p:cNvSpPr>
                <a:spLocks noChangeShapeType="1"/>
              </p:cNvSpPr>
              <p:nvPr/>
            </p:nvSpPr>
            <p:spPr bwMode="auto">
              <a:xfrm>
                <a:off x="3794" y="1581"/>
                <a:ext cx="0" cy="1116"/>
              </a:xfrm>
              <a:prstGeom prst="line">
                <a:avLst/>
              </a:prstGeom>
              <a:noFill/>
              <a:ln w="23813">
                <a:solidFill>
                  <a:srgbClr val="0099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6990" name="Freeform 515"/>
              <p:cNvSpPr>
                <a:spLocks/>
              </p:cNvSpPr>
              <p:nvPr/>
            </p:nvSpPr>
            <p:spPr bwMode="auto">
              <a:xfrm>
                <a:off x="3774" y="2124"/>
                <a:ext cx="41" cy="45"/>
              </a:xfrm>
              <a:custGeom>
                <a:avLst/>
                <a:gdLst>
                  <a:gd name="T0" fmla="*/ 0 w 83"/>
                  <a:gd name="T1" fmla="*/ 0 h 91"/>
                  <a:gd name="T2" fmla="*/ 0 w 83"/>
                  <a:gd name="T3" fmla="*/ 0 h 91"/>
                  <a:gd name="T4" fmla="*/ 0 w 83"/>
                  <a:gd name="T5" fmla="*/ 0 h 91"/>
                  <a:gd name="T6" fmla="*/ 0 w 83"/>
                  <a:gd name="T7" fmla="*/ 0 h 91"/>
                  <a:gd name="T8" fmla="*/ 0 60000 65536"/>
                  <a:gd name="T9" fmla="*/ 0 60000 65536"/>
                  <a:gd name="T10" fmla="*/ 0 60000 65536"/>
                  <a:gd name="T11" fmla="*/ 0 60000 65536"/>
                  <a:gd name="T12" fmla="*/ 0 w 83"/>
                  <a:gd name="T13" fmla="*/ 0 h 91"/>
                  <a:gd name="T14" fmla="*/ 83 w 83"/>
                  <a:gd name="T15" fmla="*/ 91 h 91"/>
                </a:gdLst>
                <a:ahLst/>
                <a:cxnLst>
                  <a:cxn ang="T8">
                    <a:pos x="T0" y="T1"/>
                  </a:cxn>
                  <a:cxn ang="T9">
                    <a:pos x="T2" y="T3"/>
                  </a:cxn>
                  <a:cxn ang="T10">
                    <a:pos x="T4" y="T5"/>
                  </a:cxn>
                  <a:cxn ang="T11">
                    <a:pos x="T6" y="T7"/>
                  </a:cxn>
                </a:cxnLst>
                <a:rect l="T12" t="T13" r="T14" b="T15"/>
                <a:pathLst>
                  <a:path w="83" h="91">
                    <a:moveTo>
                      <a:pt x="41" y="0"/>
                    </a:moveTo>
                    <a:lnTo>
                      <a:pt x="83" y="91"/>
                    </a:lnTo>
                    <a:lnTo>
                      <a:pt x="0" y="91"/>
                    </a:lnTo>
                    <a:lnTo>
                      <a:pt x="41"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6991" name="Freeform 516"/>
              <p:cNvSpPr>
                <a:spLocks/>
              </p:cNvSpPr>
              <p:nvPr/>
            </p:nvSpPr>
            <p:spPr bwMode="auto">
              <a:xfrm>
                <a:off x="3774" y="2124"/>
                <a:ext cx="41" cy="45"/>
              </a:xfrm>
              <a:custGeom>
                <a:avLst/>
                <a:gdLst>
                  <a:gd name="T0" fmla="*/ 0 w 83"/>
                  <a:gd name="T1" fmla="*/ 0 h 91"/>
                  <a:gd name="T2" fmla="*/ 0 w 83"/>
                  <a:gd name="T3" fmla="*/ 0 h 91"/>
                  <a:gd name="T4" fmla="*/ 0 w 83"/>
                  <a:gd name="T5" fmla="*/ 0 h 91"/>
                  <a:gd name="T6" fmla="*/ 0 w 83"/>
                  <a:gd name="T7" fmla="*/ 0 h 91"/>
                  <a:gd name="T8" fmla="*/ 0 60000 65536"/>
                  <a:gd name="T9" fmla="*/ 0 60000 65536"/>
                  <a:gd name="T10" fmla="*/ 0 60000 65536"/>
                  <a:gd name="T11" fmla="*/ 0 60000 65536"/>
                  <a:gd name="T12" fmla="*/ 0 w 83"/>
                  <a:gd name="T13" fmla="*/ 0 h 91"/>
                  <a:gd name="T14" fmla="*/ 83 w 83"/>
                  <a:gd name="T15" fmla="*/ 91 h 91"/>
                </a:gdLst>
                <a:ahLst/>
                <a:cxnLst>
                  <a:cxn ang="T8">
                    <a:pos x="T0" y="T1"/>
                  </a:cxn>
                  <a:cxn ang="T9">
                    <a:pos x="T2" y="T3"/>
                  </a:cxn>
                  <a:cxn ang="T10">
                    <a:pos x="T4" y="T5"/>
                  </a:cxn>
                  <a:cxn ang="T11">
                    <a:pos x="T6" y="T7"/>
                  </a:cxn>
                </a:cxnLst>
                <a:rect l="T12" t="T13" r="T14" b="T15"/>
                <a:pathLst>
                  <a:path w="83" h="91">
                    <a:moveTo>
                      <a:pt x="41" y="0"/>
                    </a:moveTo>
                    <a:lnTo>
                      <a:pt x="83" y="91"/>
                    </a:lnTo>
                    <a:lnTo>
                      <a:pt x="0" y="91"/>
                    </a:lnTo>
                    <a:lnTo>
                      <a:pt x="41"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6992" name="Freeform 517"/>
              <p:cNvSpPr>
                <a:spLocks/>
              </p:cNvSpPr>
              <p:nvPr/>
            </p:nvSpPr>
            <p:spPr bwMode="auto">
              <a:xfrm>
                <a:off x="3723" y="1820"/>
                <a:ext cx="40" cy="46"/>
              </a:xfrm>
              <a:custGeom>
                <a:avLst/>
                <a:gdLst>
                  <a:gd name="T0" fmla="*/ 0 w 82"/>
                  <a:gd name="T1" fmla="*/ 0 h 92"/>
                  <a:gd name="T2" fmla="*/ 0 w 82"/>
                  <a:gd name="T3" fmla="*/ 0 h 92"/>
                  <a:gd name="T4" fmla="*/ 0 w 82"/>
                  <a:gd name="T5" fmla="*/ 1 h 92"/>
                  <a:gd name="T6" fmla="*/ 0 w 82"/>
                  <a:gd name="T7" fmla="*/ 0 h 92"/>
                  <a:gd name="T8" fmla="*/ 0 60000 65536"/>
                  <a:gd name="T9" fmla="*/ 0 60000 65536"/>
                  <a:gd name="T10" fmla="*/ 0 60000 65536"/>
                  <a:gd name="T11" fmla="*/ 0 60000 65536"/>
                  <a:gd name="T12" fmla="*/ 0 w 82"/>
                  <a:gd name="T13" fmla="*/ 0 h 92"/>
                  <a:gd name="T14" fmla="*/ 82 w 82"/>
                  <a:gd name="T15" fmla="*/ 92 h 92"/>
                </a:gdLst>
                <a:ahLst/>
                <a:cxnLst>
                  <a:cxn ang="T8">
                    <a:pos x="T0" y="T1"/>
                  </a:cxn>
                  <a:cxn ang="T9">
                    <a:pos x="T2" y="T3"/>
                  </a:cxn>
                  <a:cxn ang="T10">
                    <a:pos x="T4" y="T5"/>
                  </a:cxn>
                  <a:cxn ang="T11">
                    <a:pos x="T6" y="T7"/>
                  </a:cxn>
                </a:cxnLst>
                <a:rect l="T12" t="T13" r="T14" b="T15"/>
                <a:pathLst>
                  <a:path w="82" h="92">
                    <a:moveTo>
                      <a:pt x="0" y="0"/>
                    </a:moveTo>
                    <a:lnTo>
                      <a:pt x="82" y="0"/>
                    </a:lnTo>
                    <a:lnTo>
                      <a:pt x="40" y="92"/>
                    </a:lnTo>
                    <a:lnTo>
                      <a:pt x="0"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6993" name="Freeform 518"/>
              <p:cNvSpPr>
                <a:spLocks/>
              </p:cNvSpPr>
              <p:nvPr/>
            </p:nvSpPr>
            <p:spPr bwMode="auto">
              <a:xfrm>
                <a:off x="3723" y="1820"/>
                <a:ext cx="40" cy="46"/>
              </a:xfrm>
              <a:custGeom>
                <a:avLst/>
                <a:gdLst>
                  <a:gd name="T0" fmla="*/ 0 w 82"/>
                  <a:gd name="T1" fmla="*/ 0 h 92"/>
                  <a:gd name="T2" fmla="*/ 0 w 82"/>
                  <a:gd name="T3" fmla="*/ 0 h 92"/>
                  <a:gd name="T4" fmla="*/ 0 w 82"/>
                  <a:gd name="T5" fmla="*/ 1 h 92"/>
                  <a:gd name="T6" fmla="*/ 0 w 82"/>
                  <a:gd name="T7" fmla="*/ 0 h 92"/>
                  <a:gd name="T8" fmla="*/ 0 60000 65536"/>
                  <a:gd name="T9" fmla="*/ 0 60000 65536"/>
                  <a:gd name="T10" fmla="*/ 0 60000 65536"/>
                  <a:gd name="T11" fmla="*/ 0 60000 65536"/>
                  <a:gd name="T12" fmla="*/ 0 w 82"/>
                  <a:gd name="T13" fmla="*/ 0 h 92"/>
                  <a:gd name="T14" fmla="*/ 82 w 82"/>
                  <a:gd name="T15" fmla="*/ 92 h 92"/>
                </a:gdLst>
                <a:ahLst/>
                <a:cxnLst>
                  <a:cxn ang="T8">
                    <a:pos x="T0" y="T1"/>
                  </a:cxn>
                  <a:cxn ang="T9">
                    <a:pos x="T2" y="T3"/>
                  </a:cxn>
                  <a:cxn ang="T10">
                    <a:pos x="T4" y="T5"/>
                  </a:cxn>
                  <a:cxn ang="T11">
                    <a:pos x="T6" y="T7"/>
                  </a:cxn>
                </a:cxnLst>
                <a:rect l="T12" t="T13" r="T14" b="T15"/>
                <a:pathLst>
                  <a:path w="82" h="92">
                    <a:moveTo>
                      <a:pt x="0" y="0"/>
                    </a:moveTo>
                    <a:lnTo>
                      <a:pt x="82" y="0"/>
                    </a:lnTo>
                    <a:lnTo>
                      <a:pt x="40" y="92"/>
                    </a:lnTo>
                    <a:lnTo>
                      <a:pt x="0"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6994" name="Rectangle 519"/>
              <p:cNvSpPr>
                <a:spLocks noChangeArrowheads="1"/>
              </p:cNvSpPr>
              <p:nvPr/>
            </p:nvSpPr>
            <p:spPr bwMode="auto">
              <a:xfrm>
                <a:off x="3054" y="1631"/>
                <a:ext cx="72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b="1">
                    <a:solidFill>
                      <a:srgbClr val="595959"/>
                    </a:solidFill>
                  </a:rPr>
                  <a:t>Gulvvarme / radiatorer</a:t>
                </a:r>
                <a:endParaRPr lang="nb-NO"/>
              </a:p>
            </p:txBody>
          </p:sp>
          <p:sp>
            <p:nvSpPr>
              <p:cNvPr id="36995" name="Rectangle 520"/>
              <p:cNvSpPr>
                <a:spLocks noChangeArrowheads="1"/>
              </p:cNvSpPr>
              <p:nvPr/>
            </p:nvSpPr>
            <p:spPr bwMode="auto">
              <a:xfrm>
                <a:off x="4059" y="1716"/>
                <a:ext cx="366" cy="136"/>
              </a:xfrm>
              <a:prstGeom prst="rect">
                <a:avLst/>
              </a:prstGeom>
              <a:solidFill>
                <a:srgbClr val="72BF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96" name="Rectangle 521"/>
              <p:cNvSpPr>
                <a:spLocks noChangeArrowheads="1"/>
              </p:cNvSpPr>
              <p:nvPr/>
            </p:nvSpPr>
            <p:spPr bwMode="auto">
              <a:xfrm>
                <a:off x="4059" y="1716"/>
                <a:ext cx="366" cy="13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97" name="Rectangle 522"/>
              <p:cNvSpPr>
                <a:spLocks noChangeArrowheads="1"/>
              </p:cNvSpPr>
              <p:nvPr/>
            </p:nvSpPr>
            <p:spPr bwMode="auto">
              <a:xfrm>
                <a:off x="4115" y="1744"/>
                <a:ext cx="290"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a:solidFill>
                      <a:srgbClr val="000000"/>
                    </a:solidFill>
                  </a:rPr>
                  <a:t>Dusj/WC</a:t>
                </a:r>
                <a:endParaRPr lang="nb-NO"/>
              </a:p>
            </p:txBody>
          </p:sp>
          <p:sp>
            <p:nvSpPr>
              <p:cNvPr id="36998" name="Line 523"/>
              <p:cNvSpPr>
                <a:spLocks noChangeShapeType="1"/>
              </p:cNvSpPr>
              <p:nvPr/>
            </p:nvSpPr>
            <p:spPr bwMode="auto">
              <a:xfrm flipH="1">
                <a:off x="3046" y="2650"/>
                <a:ext cx="963" cy="0"/>
              </a:xfrm>
              <a:prstGeom prst="line">
                <a:avLst/>
              </a:prstGeom>
              <a:noFill/>
              <a:ln w="23813">
                <a:solidFill>
                  <a:srgbClr val="00B05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6999" name="Line 524"/>
              <p:cNvSpPr>
                <a:spLocks noChangeShapeType="1"/>
              </p:cNvSpPr>
              <p:nvPr/>
            </p:nvSpPr>
            <p:spPr bwMode="auto">
              <a:xfrm flipH="1">
                <a:off x="3050" y="2696"/>
                <a:ext cx="963" cy="0"/>
              </a:xfrm>
              <a:prstGeom prst="line">
                <a:avLst/>
              </a:prstGeom>
              <a:noFill/>
              <a:ln w="23813">
                <a:solidFill>
                  <a:srgbClr val="0099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000" name="Freeform 525"/>
              <p:cNvSpPr>
                <a:spLocks/>
              </p:cNvSpPr>
              <p:nvPr/>
            </p:nvSpPr>
            <p:spPr bwMode="auto">
              <a:xfrm>
                <a:off x="3152" y="2621"/>
                <a:ext cx="40" cy="46"/>
              </a:xfrm>
              <a:custGeom>
                <a:avLst/>
                <a:gdLst>
                  <a:gd name="T0" fmla="*/ 0 w 82"/>
                  <a:gd name="T1" fmla="*/ 1 h 90"/>
                  <a:gd name="T2" fmla="*/ 0 w 82"/>
                  <a:gd name="T3" fmla="*/ 0 h 90"/>
                  <a:gd name="T4" fmla="*/ 0 w 82"/>
                  <a:gd name="T5" fmla="*/ 1 h 90"/>
                  <a:gd name="T6" fmla="*/ 0 w 82"/>
                  <a:gd name="T7" fmla="*/ 1 h 90"/>
                  <a:gd name="T8" fmla="*/ 0 60000 65536"/>
                  <a:gd name="T9" fmla="*/ 0 60000 65536"/>
                  <a:gd name="T10" fmla="*/ 0 60000 65536"/>
                  <a:gd name="T11" fmla="*/ 0 60000 65536"/>
                  <a:gd name="T12" fmla="*/ 0 w 82"/>
                  <a:gd name="T13" fmla="*/ 0 h 90"/>
                  <a:gd name="T14" fmla="*/ 82 w 82"/>
                  <a:gd name="T15" fmla="*/ 90 h 90"/>
                </a:gdLst>
                <a:ahLst/>
                <a:cxnLst>
                  <a:cxn ang="T8">
                    <a:pos x="T0" y="T1"/>
                  </a:cxn>
                  <a:cxn ang="T9">
                    <a:pos x="T2" y="T3"/>
                  </a:cxn>
                  <a:cxn ang="T10">
                    <a:pos x="T4" y="T5"/>
                  </a:cxn>
                  <a:cxn ang="T11">
                    <a:pos x="T6" y="T7"/>
                  </a:cxn>
                </a:cxnLst>
                <a:rect l="T12" t="T13" r="T14" b="T15"/>
                <a:pathLst>
                  <a:path w="82" h="90">
                    <a:moveTo>
                      <a:pt x="82" y="44"/>
                    </a:moveTo>
                    <a:lnTo>
                      <a:pt x="0" y="0"/>
                    </a:lnTo>
                    <a:lnTo>
                      <a:pt x="0" y="90"/>
                    </a:lnTo>
                    <a:lnTo>
                      <a:pt x="82" y="44"/>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7001" name="Freeform 526"/>
              <p:cNvSpPr>
                <a:spLocks/>
              </p:cNvSpPr>
              <p:nvPr/>
            </p:nvSpPr>
            <p:spPr bwMode="auto">
              <a:xfrm>
                <a:off x="3152" y="2621"/>
                <a:ext cx="40" cy="46"/>
              </a:xfrm>
              <a:custGeom>
                <a:avLst/>
                <a:gdLst>
                  <a:gd name="T0" fmla="*/ 0 w 82"/>
                  <a:gd name="T1" fmla="*/ 1 h 90"/>
                  <a:gd name="T2" fmla="*/ 0 w 82"/>
                  <a:gd name="T3" fmla="*/ 0 h 90"/>
                  <a:gd name="T4" fmla="*/ 0 w 82"/>
                  <a:gd name="T5" fmla="*/ 1 h 90"/>
                  <a:gd name="T6" fmla="*/ 0 w 82"/>
                  <a:gd name="T7" fmla="*/ 1 h 90"/>
                  <a:gd name="T8" fmla="*/ 0 60000 65536"/>
                  <a:gd name="T9" fmla="*/ 0 60000 65536"/>
                  <a:gd name="T10" fmla="*/ 0 60000 65536"/>
                  <a:gd name="T11" fmla="*/ 0 60000 65536"/>
                  <a:gd name="T12" fmla="*/ 0 w 82"/>
                  <a:gd name="T13" fmla="*/ 0 h 90"/>
                  <a:gd name="T14" fmla="*/ 82 w 82"/>
                  <a:gd name="T15" fmla="*/ 90 h 90"/>
                </a:gdLst>
                <a:ahLst/>
                <a:cxnLst>
                  <a:cxn ang="T8">
                    <a:pos x="T0" y="T1"/>
                  </a:cxn>
                  <a:cxn ang="T9">
                    <a:pos x="T2" y="T3"/>
                  </a:cxn>
                  <a:cxn ang="T10">
                    <a:pos x="T4" y="T5"/>
                  </a:cxn>
                  <a:cxn ang="T11">
                    <a:pos x="T6" y="T7"/>
                  </a:cxn>
                </a:cxnLst>
                <a:rect l="T12" t="T13" r="T14" b="T15"/>
                <a:pathLst>
                  <a:path w="82" h="90">
                    <a:moveTo>
                      <a:pt x="82" y="44"/>
                    </a:moveTo>
                    <a:lnTo>
                      <a:pt x="0" y="0"/>
                    </a:lnTo>
                    <a:lnTo>
                      <a:pt x="0" y="90"/>
                    </a:lnTo>
                    <a:lnTo>
                      <a:pt x="82" y="44"/>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002" name="Freeform 527"/>
              <p:cNvSpPr>
                <a:spLocks/>
              </p:cNvSpPr>
              <p:nvPr/>
            </p:nvSpPr>
            <p:spPr bwMode="auto">
              <a:xfrm>
                <a:off x="3143" y="2673"/>
                <a:ext cx="41" cy="46"/>
              </a:xfrm>
              <a:custGeom>
                <a:avLst/>
                <a:gdLst>
                  <a:gd name="T0" fmla="*/ 0 w 81"/>
                  <a:gd name="T1" fmla="*/ 1 h 92"/>
                  <a:gd name="T2" fmla="*/ 1 w 81"/>
                  <a:gd name="T3" fmla="*/ 1 h 92"/>
                  <a:gd name="T4" fmla="*/ 1 w 81"/>
                  <a:gd name="T5" fmla="*/ 0 h 92"/>
                  <a:gd name="T6" fmla="*/ 0 w 81"/>
                  <a:gd name="T7" fmla="*/ 1 h 92"/>
                  <a:gd name="T8" fmla="*/ 0 60000 65536"/>
                  <a:gd name="T9" fmla="*/ 0 60000 65536"/>
                  <a:gd name="T10" fmla="*/ 0 60000 65536"/>
                  <a:gd name="T11" fmla="*/ 0 60000 65536"/>
                  <a:gd name="T12" fmla="*/ 0 w 81"/>
                  <a:gd name="T13" fmla="*/ 0 h 92"/>
                  <a:gd name="T14" fmla="*/ 81 w 81"/>
                  <a:gd name="T15" fmla="*/ 92 h 92"/>
                </a:gdLst>
                <a:ahLst/>
                <a:cxnLst>
                  <a:cxn ang="T8">
                    <a:pos x="T0" y="T1"/>
                  </a:cxn>
                  <a:cxn ang="T9">
                    <a:pos x="T2" y="T3"/>
                  </a:cxn>
                  <a:cxn ang="T10">
                    <a:pos x="T4" y="T5"/>
                  </a:cxn>
                  <a:cxn ang="T11">
                    <a:pos x="T6" y="T7"/>
                  </a:cxn>
                </a:cxnLst>
                <a:rect l="T12" t="T13" r="T14" b="T15"/>
                <a:pathLst>
                  <a:path w="81" h="92">
                    <a:moveTo>
                      <a:pt x="0" y="46"/>
                    </a:moveTo>
                    <a:lnTo>
                      <a:pt x="81" y="92"/>
                    </a:lnTo>
                    <a:lnTo>
                      <a:pt x="81" y="0"/>
                    </a:lnTo>
                    <a:lnTo>
                      <a:pt x="0" y="46"/>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7003" name="Freeform 528"/>
              <p:cNvSpPr>
                <a:spLocks/>
              </p:cNvSpPr>
              <p:nvPr/>
            </p:nvSpPr>
            <p:spPr bwMode="auto">
              <a:xfrm>
                <a:off x="3143" y="2673"/>
                <a:ext cx="41" cy="46"/>
              </a:xfrm>
              <a:custGeom>
                <a:avLst/>
                <a:gdLst>
                  <a:gd name="T0" fmla="*/ 0 w 81"/>
                  <a:gd name="T1" fmla="*/ 1 h 92"/>
                  <a:gd name="T2" fmla="*/ 1 w 81"/>
                  <a:gd name="T3" fmla="*/ 1 h 92"/>
                  <a:gd name="T4" fmla="*/ 1 w 81"/>
                  <a:gd name="T5" fmla="*/ 0 h 92"/>
                  <a:gd name="T6" fmla="*/ 0 w 81"/>
                  <a:gd name="T7" fmla="*/ 1 h 92"/>
                  <a:gd name="T8" fmla="*/ 0 60000 65536"/>
                  <a:gd name="T9" fmla="*/ 0 60000 65536"/>
                  <a:gd name="T10" fmla="*/ 0 60000 65536"/>
                  <a:gd name="T11" fmla="*/ 0 60000 65536"/>
                  <a:gd name="T12" fmla="*/ 0 w 81"/>
                  <a:gd name="T13" fmla="*/ 0 h 92"/>
                  <a:gd name="T14" fmla="*/ 81 w 81"/>
                  <a:gd name="T15" fmla="*/ 92 h 92"/>
                </a:gdLst>
                <a:ahLst/>
                <a:cxnLst>
                  <a:cxn ang="T8">
                    <a:pos x="T0" y="T1"/>
                  </a:cxn>
                  <a:cxn ang="T9">
                    <a:pos x="T2" y="T3"/>
                  </a:cxn>
                  <a:cxn ang="T10">
                    <a:pos x="T4" y="T5"/>
                  </a:cxn>
                  <a:cxn ang="T11">
                    <a:pos x="T6" y="T7"/>
                  </a:cxn>
                </a:cxnLst>
                <a:rect l="T12" t="T13" r="T14" b="T15"/>
                <a:pathLst>
                  <a:path w="81" h="92">
                    <a:moveTo>
                      <a:pt x="0" y="46"/>
                    </a:moveTo>
                    <a:lnTo>
                      <a:pt x="81" y="92"/>
                    </a:lnTo>
                    <a:lnTo>
                      <a:pt x="81" y="0"/>
                    </a:lnTo>
                    <a:lnTo>
                      <a:pt x="0" y="46"/>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004" name="Line 529"/>
              <p:cNvSpPr>
                <a:spLocks noChangeShapeType="1"/>
              </p:cNvSpPr>
              <p:nvPr/>
            </p:nvSpPr>
            <p:spPr bwMode="auto">
              <a:xfrm flipH="1">
                <a:off x="3799" y="1806"/>
                <a:ext cx="256" cy="0"/>
              </a:xfrm>
              <a:prstGeom prst="line">
                <a:avLst/>
              </a:prstGeom>
              <a:noFill/>
              <a:ln w="23813">
                <a:solidFill>
                  <a:srgbClr val="0099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005" name="Line 530"/>
              <p:cNvSpPr>
                <a:spLocks noChangeShapeType="1"/>
              </p:cNvSpPr>
              <p:nvPr/>
            </p:nvSpPr>
            <p:spPr bwMode="auto">
              <a:xfrm flipH="1">
                <a:off x="3797" y="1766"/>
                <a:ext cx="256" cy="0"/>
              </a:xfrm>
              <a:prstGeom prst="line">
                <a:avLst/>
              </a:prstGeom>
              <a:noFill/>
              <a:ln w="23813">
                <a:solidFill>
                  <a:srgbClr val="0099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006" name="Rectangle 531"/>
              <p:cNvSpPr>
                <a:spLocks noChangeArrowheads="1"/>
              </p:cNvSpPr>
              <p:nvPr/>
            </p:nvSpPr>
            <p:spPr bwMode="auto">
              <a:xfrm>
                <a:off x="4068" y="2567"/>
                <a:ext cx="41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b="1">
                    <a:solidFill>
                      <a:srgbClr val="595959"/>
                    </a:solidFill>
                  </a:rPr>
                  <a:t>Ventilasjons</a:t>
                </a:r>
                <a:endParaRPr lang="nb-NO"/>
              </a:p>
            </p:txBody>
          </p:sp>
          <p:sp>
            <p:nvSpPr>
              <p:cNvPr id="37007" name="Rectangle 532"/>
              <p:cNvSpPr>
                <a:spLocks noChangeArrowheads="1"/>
              </p:cNvSpPr>
              <p:nvPr/>
            </p:nvSpPr>
            <p:spPr bwMode="auto">
              <a:xfrm>
                <a:off x="4410" y="2567"/>
                <a:ext cx="5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b="1">
                    <a:solidFill>
                      <a:srgbClr val="595959"/>
                    </a:solidFill>
                  </a:rPr>
                  <a:t>-</a:t>
                </a:r>
                <a:endParaRPr lang="nb-NO"/>
              </a:p>
            </p:txBody>
          </p:sp>
          <p:sp>
            <p:nvSpPr>
              <p:cNvPr id="37008" name="Rectangle 533"/>
              <p:cNvSpPr>
                <a:spLocks noChangeArrowheads="1"/>
              </p:cNvSpPr>
              <p:nvPr/>
            </p:nvSpPr>
            <p:spPr bwMode="auto">
              <a:xfrm>
                <a:off x="4127" y="2627"/>
                <a:ext cx="30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b="1">
                    <a:solidFill>
                      <a:srgbClr val="595959"/>
                    </a:solidFill>
                  </a:rPr>
                  <a:t>aggregat</a:t>
                </a:r>
                <a:endParaRPr lang="nb-NO"/>
              </a:p>
            </p:txBody>
          </p:sp>
          <p:sp>
            <p:nvSpPr>
              <p:cNvPr id="37009" name="Rectangle 534"/>
              <p:cNvSpPr>
                <a:spLocks noChangeArrowheads="1"/>
              </p:cNvSpPr>
              <p:nvPr/>
            </p:nvSpPr>
            <p:spPr bwMode="auto">
              <a:xfrm>
                <a:off x="2026" y="1581"/>
                <a:ext cx="2440" cy="28"/>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010" name="Rectangle 535"/>
              <p:cNvSpPr>
                <a:spLocks noChangeArrowheads="1"/>
              </p:cNvSpPr>
              <p:nvPr/>
            </p:nvSpPr>
            <p:spPr bwMode="auto">
              <a:xfrm>
                <a:off x="2026" y="1581"/>
                <a:ext cx="2440" cy="28"/>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11" name="Rectangle 536"/>
              <p:cNvSpPr>
                <a:spLocks noChangeArrowheads="1"/>
              </p:cNvSpPr>
              <p:nvPr/>
            </p:nvSpPr>
            <p:spPr bwMode="auto">
              <a:xfrm>
                <a:off x="3824" y="1535"/>
                <a:ext cx="76"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012" name="Rectangle 537"/>
              <p:cNvSpPr>
                <a:spLocks noChangeArrowheads="1"/>
              </p:cNvSpPr>
              <p:nvPr/>
            </p:nvSpPr>
            <p:spPr bwMode="auto">
              <a:xfrm>
                <a:off x="3824" y="1535"/>
                <a:ext cx="76"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13" name="Rectangle 538"/>
              <p:cNvSpPr>
                <a:spLocks noChangeArrowheads="1"/>
              </p:cNvSpPr>
              <p:nvPr/>
            </p:nvSpPr>
            <p:spPr bwMode="auto">
              <a:xfrm>
                <a:off x="3734" y="1535"/>
                <a:ext cx="76"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014" name="Rectangle 539"/>
              <p:cNvSpPr>
                <a:spLocks noChangeArrowheads="1"/>
              </p:cNvSpPr>
              <p:nvPr/>
            </p:nvSpPr>
            <p:spPr bwMode="auto">
              <a:xfrm>
                <a:off x="3734" y="1535"/>
                <a:ext cx="76"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15" name="Rectangle 540"/>
              <p:cNvSpPr>
                <a:spLocks noChangeArrowheads="1"/>
              </p:cNvSpPr>
              <p:nvPr/>
            </p:nvSpPr>
            <p:spPr bwMode="auto">
              <a:xfrm>
                <a:off x="3644" y="1535"/>
                <a:ext cx="76"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016" name="Rectangle 541"/>
              <p:cNvSpPr>
                <a:spLocks noChangeArrowheads="1"/>
              </p:cNvSpPr>
              <p:nvPr/>
            </p:nvSpPr>
            <p:spPr bwMode="auto">
              <a:xfrm>
                <a:off x="3644" y="1535"/>
                <a:ext cx="76"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17" name="Rectangle 542"/>
              <p:cNvSpPr>
                <a:spLocks noChangeArrowheads="1"/>
              </p:cNvSpPr>
              <p:nvPr/>
            </p:nvSpPr>
            <p:spPr bwMode="auto">
              <a:xfrm>
                <a:off x="3550" y="1535"/>
                <a:ext cx="75"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018" name="Rectangle 543"/>
              <p:cNvSpPr>
                <a:spLocks noChangeArrowheads="1"/>
              </p:cNvSpPr>
              <p:nvPr/>
            </p:nvSpPr>
            <p:spPr bwMode="auto">
              <a:xfrm>
                <a:off x="3550" y="1535"/>
                <a:ext cx="75"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19" name="Rectangle 544"/>
              <p:cNvSpPr>
                <a:spLocks noChangeArrowheads="1"/>
              </p:cNvSpPr>
              <p:nvPr/>
            </p:nvSpPr>
            <p:spPr bwMode="auto">
              <a:xfrm>
                <a:off x="3459" y="1535"/>
                <a:ext cx="75"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020" name="Rectangle 545"/>
              <p:cNvSpPr>
                <a:spLocks noChangeArrowheads="1"/>
              </p:cNvSpPr>
              <p:nvPr/>
            </p:nvSpPr>
            <p:spPr bwMode="auto">
              <a:xfrm>
                <a:off x="3459" y="1535"/>
                <a:ext cx="75"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21" name="Rectangle 546"/>
              <p:cNvSpPr>
                <a:spLocks noChangeArrowheads="1"/>
              </p:cNvSpPr>
              <p:nvPr/>
            </p:nvSpPr>
            <p:spPr bwMode="auto">
              <a:xfrm>
                <a:off x="5367" y="1535"/>
                <a:ext cx="75"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022" name="Rectangle 547"/>
              <p:cNvSpPr>
                <a:spLocks noChangeArrowheads="1"/>
              </p:cNvSpPr>
              <p:nvPr/>
            </p:nvSpPr>
            <p:spPr bwMode="auto">
              <a:xfrm>
                <a:off x="5367" y="1535"/>
                <a:ext cx="75"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23" name="Rectangle 548"/>
              <p:cNvSpPr>
                <a:spLocks noChangeArrowheads="1"/>
              </p:cNvSpPr>
              <p:nvPr/>
            </p:nvSpPr>
            <p:spPr bwMode="auto">
              <a:xfrm>
                <a:off x="5276" y="1535"/>
                <a:ext cx="76"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024" name="Rectangle 549"/>
              <p:cNvSpPr>
                <a:spLocks noChangeArrowheads="1"/>
              </p:cNvSpPr>
              <p:nvPr/>
            </p:nvSpPr>
            <p:spPr bwMode="auto">
              <a:xfrm>
                <a:off x="5276" y="1535"/>
                <a:ext cx="76"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25" name="Rectangle 550"/>
              <p:cNvSpPr>
                <a:spLocks noChangeArrowheads="1"/>
              </p:cNvSpPr>
              <p:nvPr/>
            </p:nvSpPr>
            <p:spPr bwMode="auto">
              <a:xfrm>
                <a:off x="5186" y="1535"/>
                <a:ext cx="77"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026" name="Rectangle 551"/>
              <p:cNvSpPr>
                <a:spLocks noChangeArrowheads="1"/>
              </p:cNvSpPr>
              <p:nvPr/>
            </p:nvSpPr>
            <p:spPr bwMode="auto">
              <a:xfrm>
                <a:off x="5186" y="1535"/>
                <a:ext cx="77"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27" name="Rectangle 552"/>
              <p:cNvSpPr>
                <a:spLocks noChangeArrowheads="1"/>
              </p:cNvSpPr>
              <p:nvPr/>
            </p:nvSpPr>
            <p:spPr bwMode="auto">
              <a:xfrm>
                <a:off x="5093" y="1535"/>
                <a:ext cx="76"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028" name="Rectangle 553"/>
              <p:cNvSpPr>
                <a:spLocks noChangeArrowheads="1"/>
              </p:cNvSpPr>
              <p:nvPr/>
            </p:nvSpPr>
            <p:spPr bwMode="auto">
              <a:xfrm>
                <a:off x="5093" y="1535"/>
                <a:ext cx="76"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29" name="Rectangle 554"/>
              <p:cNvSpPr>
                <a:spLocks noChangeArrowheads="1"/>
              </p:cNvSpPr>
              <p:nvPr/>
            </p:nvSpPr>
            <p:spPr bwMode="auto">
              <a:xfrm>
                <a:off x="5004" y="1596"/>
                <a:ext cx="488" cy="2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030" name="Rectangle 555"/>
              <p:cNvSpPr>
                <a:spLocks noChangeArrowheads="1"/>
              </p:cNvSpPr>
              <p:nvPr/>
            </p:nvSpPr>
            <p:spPr bwMode="auto">
              <a:xfrm>
                <a:off x="5004" y="1596"/>
                <a:ext cx="488" cy="2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31" name="Line 556"/>
              <p:cNvSpPr>
                <a:spLocks noChangeShapeType="1"/>
              </p:cNvSpPr>
              <p:nvPr/>
            </p:nvSpPr>
            <p:spPr bwMode="auto">
              <a:xfrm>
                <a:off x="3744" y="1581"/>
                <a:ext cx="0" cy="1071"/>
              </a:xfrm>
              <a:prstGeom prst="line">
                <a:avLst/>
              </a:prstGeom>
              <a:noFill/>
              <a:ln w="23813">
                <a:solidFill>
                  <a:srgbClr val="0099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032" name="Line 557"/>
              <p:cNvSpPr>
                <a:spLocks noChangeShapeType="1"/>
              </p:cNvSpPr>
              <p:nvPr/>
            </p:nvSpPr>
            <p:spPr bwMode="auto">
              <a:xfrm>
                <a:off x="3794" y="1581"/>
                <a:ext cx="0" cy="1116"/>
              </a:xfrm>
              <a:prstGeom prst="line">
                <a:avLst/>
              </a:prstGeom>
              <a:noFill/>
              <a:ln w="23813">
                <a:solidFill>
                  <a:srgbClr val="0099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033" name="Freeform 558"/>
              <p:cNvSpPr>
                <a:spLocks/>
              </p:cNvSpPr>
              <p:nvPr/>
            </p:nvSpPr>
            <p:spPr bwMode="auto">
              <a:xfrm>
                <a:off x="3774" y="2124"/>
                <a:ext cx="41" cy="45"/>
              </a:xfrm>
              <a:custGeom>
                <a:avLst/>
                <a:gdLst>
                  <a:gd name="T0" fmla="*/ 0 w 83"/>
                  <a:gd name="T1" fmla="*/ 0 h 91"/>
                  <a:gd name="T2" fmla="*/ 0 w 83"/>
                  <a:gd name="T3" fmla="*/ 0 h 91"/>
                  <a:gd name="T4" fmla="*/ 0 w 83"/>
                  <a:gd name="T5" fmla="*/ 0 h 91"/>
                  <a:gd name="T6" fmla="*/ 0 w 83"/>
                  <a:gd name="T7" fmla="*/ 0 h 91"/>
                  <a:gd name="T8" fmla="*/ 0 60000 65536"/>
                  <a:gd name="T9" fmla="*/ 0 60000 65536"/>
                  <a:gd name="T10" fmla="*/ 0 60000 65536"/>
                  <a:gd name="T11" fmla="*/ 0 60000 65536"/>
                  <a:gd name="T12" fmla="*/ 0 w 83"/>
                  <a:gd name="T13" fmla="*/ 0 h 91"/>
                  <a:gd name="T14" fmla="*/ 83 w 83"/>
                  <a:gd name="T15" fmla="*/ 91 h 91"/>
                </a:gdLst>
                <a:ahLst/>
                <a:cxnLst>
                  <a:cxn ang="T8">
                    <a:pos x="T0" y="T1"/>
                  </a:cxn>
                  <a:cxn ang="T9">
                    <a:pos x="T2" y="T3"/>
                  </a:cxn>
                  <a:cxn ang="T10">
                    <a:pos x="T4" y="T5"/>
                  </a:cxn>
                  <a:cxn ang="T11">
                    <a:pos x="T6" y="T7"/>
                  </a:cxn>
                </a:cxnLst>
                <a:rect l="T12" t="T13" r="T14" b="T15"/>
                <a:pathLst>
                  <a:path w="83" h="91">
                    <a:moveTo>
                      <a:pt x="41" y="0"/>
                    </a:moveTo>
                    <a:lnTo>
                      <a:pt x="83" y="91"/>
                    </a:lnTo>
                    <a:lnTo>
                      <a:pt x="0" y="91"/>
                    </a:lnTo>
                    <a:lnTo>
                      <a:pt x="41"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7034" name="Freeform 559"/>
              <p:cNvSpPr>
                <a:spLocks/>
              </p:cNvSpPr>
              <p:nvPr/>
            </p:nvSpPr>
            <p:spPr bwMode="auto">
              <a:xfrm>
                <a:off x="3774" y="2124"/>
                <a:ext cx="41" cy="45"/>
              </a:xfrm>
              <a:custGeom>
                <a:avLst/>
                <a:gdLst>
                  <a:gd name="T0" fmla="*/ 0 w 83"/>
                  <a:gd name="T1" fmla="*/ 0 h 91"/>
                  <a:gd name="T2" fmla="*/ 0 w 83"/>
                  <a:gd name="T3" fmla="*/ 0 h 91"/>
                  <a:gd name="T4" fmla="*/ 0 w 83"/>
                  <a:gd name="T5" fmla="*/ 0 h 91"/>
                  <a:gd name="T6" fmla="*/ 0 w 83"/>
                  <a:gd name="T7" fmla="*/ 0 h 91"/>
                  <a:gd name="T8" fmla="*/ 0 60000 65536"/>
                  <a:gd name="T9" fmla="*/ 0 60000 65536"/>
                  <a:gd name="T10" fmla="*/ 0 60000 65536"/>
                  <a:gd name="T11" fmla="*/ 0 60000 65536"/>
                  <a:gd name="T12" fmla="*/ 0 w 83"/>
                  <a:gd name="T13" fmla="*/ 0 h 91"/>
                  <a:gd name="T14" fmla="*/ 83 w 83"/>
                  <a:gd name="T15" fmla="*/ 91 h 91"/>
                </a:gdLst>
                <a:ahLst/>
                <a:cxnLst>
                  <a:cxn ang="T8">
                    <a:pos x="T0" y="T1"/>
                  </a:cxn>
                  <a:cxn ang="T9">
                    <a:pos x="T2" y="T3"/>
                  </a:cxn>
                  <a:cxn ang="T10">
                    <a:pos x="T4" y="T5"/>
                  </a:cxn>
                  <a:cxn ang="T11">
                    <a:pos x="T6" y="T7"/>
                  </a:cxn>
                </a:cxnLst>
                <a:rect l="T12" t="T13" r="T14" b="T15"/>
                <a:pathLst>
                  <a:path w="83" h="91">
                    <a:moveTo>
                      <a:pt x="41" y="0"/>
                    </a:moveTo>
                    <a:lnTo>
                      <a:pt x="83" y="91"/>
                    </a:lnTo>
                    <a:lnTo>
                      <a:pt x="0" y="91"/>
                    </a:lnTo>
                    <a:lnTo>
                      <a:pt x="41"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035" name="Freeform 560"/>
              <p:cNvSpPr>
                <a:spLocks/>
              </p:cNvSpPr>
              <p:nvPr/>
            </p:nvSpPr>
            <p:spPr bwMode="auto">
              <a:xfrm>
                <a:off x="3723" y="1820"/>
                <a:ext cx="40" cy="46"/>
              </a:xfrm>
              <a:custGeom>
                <a:avLst/>
                <a:gdLst>
                  <a:gd name="T0" fmla="*/ 0 w 82"/>
                  <a:gd name="T1" fmla="*/ 0 h 92"/>
                  <a:gd name="T2" fmla="*/ 0 w 82"/>
                  <a:gd name="T3" fmla="*/ 0 h 92"/>
                  <a:gd name="T4" fmla="*/ 0 w 82"/>
                  <a:gd name="T5" fmla="*/ 1 h 92"/>
                  <a:gd name="T6" fmla="*/ 0 w 82"/>
                  <a:gd name="T7" fmla="*/ 0 h 92"/>
                  <a:gd name="T8" fmla="*/ 0 60000 65536"/>
                  <a:gd name="T9" fmla="*/ 0 60000 65536"/>
                  <a:gd name="T10" fmla="*/ 0 60000 65536"/>
                  <a:gd name="T11" fmla="*/ 0 60000 65536"/>
                  <a:gd name="T12" fmla="*/ 0 w 82"/>
                  <a:gd name="T13" fmla="*/ 0 h 92"/>
                  <a:gd name="T14" fmla="*/ 82 w 82"/>
                  <a:gd name="T15" fmla="*/ 92 h 92"/>
                </a:gdLst>
                <a:ahLst/>
                <a:cxnLst>
                  <a:cxn ang="T8">
                    <a:pos x="T0" y="T1"/>
                  </a:cxn>
                  <a:cxn ang="T9">
                    <a:pos x="T2" y="T3"/>
                  </a:cxn>
                  <a:cxn ang="T10">
                    <a:pos x="T4" y="T5"/>
                  </a:cxn>
                  <a:cxn ang="T11">
                    <a:pos x="T6" y="T7"/>
                  </a:cxn>
                </a:cxnLst>
                <a:rect l="T12" t="T13" r="T14" b="T15"/>
                <a:pathLst>
                  <a:path w="82" h="92">
                    <a:moveTo>
                      <a:pt x="0" y="0"/>
                    </a:moveTo>
                    <a:lnTo>
                      <a:pt x="82" y="0"/>
                    </a:lnTo>
                    <a:lnTo>
                      <a:pt x="40" y="92"/>
                    </a:lnTo>
                    <a:lnTo>
                      <a:pt x="0"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7036" name="Freeform 561"/>
              <p:cNvSpPr>
                <a:spLocks/>
              </p:cNvSpPr>
              <p:nvPr/>
            </p:nvSpPr>
            <p:spPr bwMode="auto">
              <a:xfrm>
                <a:off x="3723" y="1820"/>
                <a:ext cx="40" cy="46"/>
              </a:xfrm>
              <a:custGeom>
                <a:avLst/>
                <a:gdLst>
                  <a:gd name="T0" fmla="*/ 0 w 82"/>
                  <a:gd name="T1" fmla="*/ 0 h 92"/>
                  <a:gd name="T2" fmla="*/ 0 w 82"/>
                  <a:gd name="T3" fmla="*/ 0 h 92"/>
                  <a:gd name="T4" fmla="*/ 0 w 82"/>
                  <a:gd name="T5" fmla="*/ 1 h 92"/>
                  <a:gd name="T6" fmla="*/ 0 w 82"/>
                  <a:gd name="T7" fmla="*/ 0 h 92"/>
                  <a:gd name="T8" fmla="*/ 0 60000 65536"/>
                  <a:gd name="T9" fmla="*/ 0 60000 65536"/>
                  <a:gd name="T10" fmla="*/ 0 60000 65536"/>
                  <a:gd name="T11" fmla="*/ 0 60000 65536"/>
                  <a:gd name="T12" fmla="*/ 0 w 82"/>
                  <a:gd name="T13" fmla="*/ 0 h 92"/>
                  <a:gd name="T14" fmla="*/ 82 w 82"/>
                  <a:gd name="T15" fmla="*/ 92 h 92"/>
                </a:gdLst>
                <a:ahLst/>
                <a:cxnLst>
                  <a:cxn ang="T8">
                    <a:pos x="T0" y="T1"/>
                  </a:cxn>
                  <a:cxn ang="T9">
                    <a:pos x="T2" y="T3"/>
                  </a:cxn>
                  <a:cxn ang="T10">
                    <a:pos x="T4" y="T5"/>
                  </a:cxn>
                  <a:cxn ang="T11">
                    <a:pos x="T6" y="T7"/>
                  </a:cxn>
                </a:cxnLst>
                <a:rect l="T12" t="T13" r="T14" b="T15"/>
                <a:pathLst>
                  <a:path w="82" h="92">
                    <a:moveTo>
                      <a:pt x="0" y="0"/>
                    </a:moveTo>
                    <a:lnTo>
                      <a:pt x="82" y="0"/>
                    </a:lnTo>
                    <a:lnTo>
                      <a:pt x="40" y="92"/>
                    </a:lnTo>
                    <a:lnTo>
                      <a:pt x="0"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037" name="Rectangle 562"/>
              <p:cNvSpPr>
                <a:spLocks noChangeArrowheads="1"/>
              </p:cNvSpPr>
              <p:nvPr/>
            </p:nvSpPr>
            <p:spPr bwMode="auto">
              <a:xfrm>
                <a:off x="3054" y="1631"/>
                <a:ext cx="72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b="1">
                    <a:solidFill>
                      <a:srgbClr val="595959"/>
                    </a:solidFill>
                  </a:rPr>
                  <a:t>Gulvvarme / radiatorer</a:t>
                </a:r>
                <a:endParaRPr lang="nb-NO"/>
              </a:p>
            </p:txBody>
          </p:sp>
          <p:sp>
            <p:nvSpPr>
              <p:cNvPr id="37038" name="Rectangle 563"/>
              <p:cNvSpPr>
                <a:spLocks noChangeArrowheads="1"/>
              </p:cNvSpPr>
              <p:nvPr/>
            </p:nvSpPr>
            <p:spPr bwMode="auto">
              <a:xfrm>
                <a:off x="4059" y="1716"/>
                <a:ext cx="366" cy="136"/>
              </a:xfrm>
              <a:prstGeom prst="rect">
                <a:avLst/>
              </a:prstGeom>
              <a:solidFill>
                <a:srgbClr val="72BF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039" name="Rectangle 564"/>
              <p:cNvSpPr>
                <a:spLocks noChangeArrowheads="1"/>
              </p:cNvSpPr>
              <p:nvPr/>
            </p:nvSpPr>
            <p:spPr bwMode="auto">
              <a:xfrm>
                <a:off x="4059" y="1716"/>
                <a:ext cx="366" cy="13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40" name="Rectangle 565"/>
              <p:cNvSpPr>
                <a:spLocks noChangeArrowheads="1"/>
              </p:cNvSpPr>
              <p:nvPr/>
            </p:nvSpPr>
            <p:spPr bwMode="auto">
              <a:xfrm>
                <a:off x="4115" y="1744"/>
                <a:ext cx="290"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a:solidFill>
                      <a:srgbClr val="000000"/>
                    </a:solidFill>
                  </a:rPr>
                  <a:t>Dusj/WC</a:t>
                </a:r>
                <a:endParaRPr lang="nb-NO"/>
              </a:p>
            </p:txBody>
          </p:sp>
          <p:sp>
            <p:nvSpPr>
              <p:cNvPr id="37041" name="Line 566"/>
              <p:cNvSpPr>
                <a:spLocks noChangeShapeType="1"/>
              </p:cNvSpPr>
              <p:nvPr/>
            </p:nvSpPr>
            <p:spPr bwMode="auto">
              <a:xfrm flipH="1">
                <a:off x="3046" y="2650"/>
                <a:ext cx="963" cy="0"/>
              </a:xfrm>
              <a:prstGeom prst="line">
                <a:avLst/>
              </a:prstGeom>
              <a:noFill/>
              <a:ln w="23813">
                <a:solidFill>
                  <a:srgbClr val="00B05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042" name="Line 567"/>
              <p:cNvSpPr>
                <a:spLocks noChangeShapeType="1"/>
              </p:cNvSpPr>
              <p:nvPr/>
            </p:nvSpPr>
            <p:spPr bwMode="auto">
              <a:xfrm flipH="1">
                <a:off x="3050" y="2696"/>
                <a:ext cx="963" cy="0"/>
              </a:xfrm>
              <a:prstGeom prst="line">
                <a:avLst/>
              </a:prstGeom>
              <a:noFill/>
              <a:ln w="23813">
                <a:solidFill>
                  <a:srgbClr val="0099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043" name="Freeform 568"/>
              <p:cNvSpPr>
                <a:spLocks/>
              </p:cNvSpPr>
              <p:nvPr/>
            </p:nvSpPr>
            <p:spPr bwMode="auto">
              <a:xfrm>
                <a:off x="3152" y="2621"/>
                <a:ext cx="40" cy="46"/>
              </a:xfrm>
              <a:custGeom>
                <a:avLst/>
                <a:gdLst>
                  <a:gd name="T0" fmla="*/ 0 w 82"/>
                  <a:gd name="T1" fmla="*/ 1 h 90"/>
                  <a:gd name="T2" fmla="*/ 0 w 82"/>
                  <a:gd name="T3" fmla="*/ 0 h 90"/>
                  <a:gd name="T4" fmla="*/ 0 w 82"/>
                  <a:gd name="T5" fmla="*/ 1 h 90"/>
                  <a:gd name="T6" fmla="*/ 0 w 82"/>
                  <a:gd name="T7" fmla="*/ 1 h 90"/>
                  <a:gd name="T8" fmla="*/ 0 60000 65536"/>
                  <a:gd name="T9" fmla="*/ 0 60000 65536"/>
                  <a:gd name="T10" fmla="*/ 0 60000 65536"/>
                  <a:gd name="T11" fmla="*/ 0 60000 65536"/>
                  <a:gd name="T12" fmla="*/ 0 w 82"/>
                  <a:gd name="T13" fmla="*/ 0 h 90"/>
                  <a:gd name="T14" fmla="*/ 82 w 82"/>
                  <a:gd name="T15" fmla="*/ 90 h 90"/>
                </a:gdLst>
                <a:ahLst/>
                <a:cxnLst>
                  <a:cxn ang="T8">
                    <a:pos x="T0" y="T1"/>
                  </a:cxn>
                  <a:cxn ang="T9">
                    <a:pos x="T2" y="T3"/>
                  </a:cxn>
                  <a:cxn ang="T10">
                    <a:pos x="T4" y="T5"/>
                  </a:cxn>
                  <a:cxn ang="T11">
                    <a:pos x="T6" y="T7"/>
                  </a:cxn>
                </a:cxnLst>
                <a:rect l="T12" t="T13" r="T14" b="T15"/>
                <a:pathLst>
                  <a:path w="82" h="90">
                    <a:moveTo>
                      <a:pt x="82" y="44"/>
                    </a:moveTo>
                    <a:lnTo>
                      <a:pt x="0" y="0"/>
                    </a:lnTo>
                    <a:lnTo>
                      <a:pt x="0" y="90"/>
                    </a:lnTo>
                    <a:lnTo>
                      <a:pt x="82" y="44"/>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7044" name="Freeform 569"/>
              <p:cNvSpPr>
                <a:spLocks/>
              </p:cNvSpPr>
              <p:nvPr/>
            </p:nvSpPr>
            <p:spPr bwMode="auto">
              <a:xfrm>
                <a:off x="3152" y="2621"/>
                <a:ext cx="40" cy="46"/>
              </a:xfrm>
              <a:custGeom>
                <a:avLst/>
                <a:gdLst>
                  <a:gd name="T0" fmla="*/ 0 w 82"/>
                  <a:gd name="T1" fmla="*/ 1 h 90"/>
                  <a:gd name="T2" fmla="*/ 0 w 82"/>
                  <a:gd name="T3" fmla="*/ 0 h 90"/>
                  <a:gd name="T4" fmla="*/ 0 w 82"/>
                  <a:gd name="T5" fmla="*/ 1 h 90"/>
                  <a:gd name="T6" fmla="*/ 0 w 82"/>
                  <a:gd name="T7" fmla="*/ 1 h 90"/>
                  <a:gd name="T8" fmla="*/ 0 60000 65536"/>
                  <a:gd name="T9" fmla="*/ 0 60000 65536"/>
                  <a:gd name="T10" fmla="*/ 0 60000 65536"/>
                  <a:gd name="T11" fmla="*/ 0 60000 65536"/>
                  <a:gd name="T12" fmla="*/ 0 w 82"/>
                  <a:gd name="T13" fmla="*/ 0 h 90"/>
                  <a:gd name="T14" fmla="*/ 82 w 82"/>
                  <a:gd name="T15" fmla="*/ 90 h 90"/>
                </a:gdLst>
                <a:ahLst/>
                <a:cxnLst>
                  <a:cxn ang="T8">
                    <a:pos x="T0" y="T1"/>
                  </a:cxn>
                  <a:cxn ang="T9">
                    <a:pos x="T2" y="T3"/>
                  </a:cxn>
                  <a:cxn ang="T10">
                    <a:pos x="T4" y="T5"/>
                  </a:cxn>
                  <a:cxn ang="T11">
                    <a:pos x="T6" y="T7"/>
                  </a:cxn>
                </a:cxnLst>
                <a:rect l="T12" t="T13" r="T14" b="T15"/>
                <a:pathLst>
                  <a:path w="82" h="90">
                    <a:moveTo>
                      <a:pt x="82" y="44"/>
                    </a:moveTo>
                    <a:lnTo>
                      <a:pt x="0" y="0"/>
                    </a:lnTo>
                    <a:lnTo>
                      <a:pt x="0" y="90"/>
                    </a:lnTo>
                    <a:lnTo>
                      <a:pt x="82" y="44"/>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045" name="Freeform 570"/>
              <p:cNvSpPr>
                <a:spLocks/>
              </p:cNvSpPr>
              <p:nvPr/>
            </p:nvSpPr>
            <p:spPr bwMode="auto">
              <a:xfrm>
                <a:off x="3143" y="2673"/>
                <a:ext cx="41" cy="46"/>
              </a:xfrm>
              <a:custGeom>
                <a:avLst/>
                <a:gdLst>
                  <a:gd name="T0" fmla="*/ 0 w 81"/>
                  <a:gd name="T1" fmla="*/ 1 h 92"/>
                  <a:gd name="T2" fmla="*/ 1 w 81"/>
                  <a:gd name="T3" fmla="*/ 1 h 92"/>
                  <a:gd name="T4" fmla="*/ 1 w 81"/>
                  <a:gd name="T5" fmla="*/ 0 h 92"/>
                  <a:gd name="T6" fmla="*/ 0 w 81"/>
                  <a:gd name="T7" fmla="*/ 1 h 92"/>
                  <a:gd name="T8" fmla="*/ 0 60000 65536"/>
                  <a:gd name="T9" fmla="*/ 0 60000 65536"/>
                  <a:gd name="T10" fmla="*/ 0 60000 65536"/>
                  <a:gd name="T11" fmla="*/ 0 60000 65536"/>
                  <a:gd name="T12" fmla="*/ 0 w 81"/>
                  <a:gd name="T13" fmla="*/ 0 h 92"/>
                  <a:gd name="T14" fmla="*/ 81 w 81"/>
                  <a:gd name="T15" fmla="*/ 92 h 92"/>
                </a:gdLst>
                <a:ahLst/>
                <a:cxnLst>
                  <a:cxn ang="T8">
                    <a:pos x="T0" y="T1"/>
                  </a:cxn>
                  <a:cxn ang="T9">
                    <a:pos x="T2" y="T3"/>
                  </a:cxn>
                  <a:cxn ang="T10">
                    <a:pos x="T4" y="T5"/>
                  </a:cxn>
                  <a:cxn ang="T11">
                    <a:pos x="T6" y="T7"/>
                  </a:cxn>
                </a:cxnLst>
                <a:rect l="T12" t="T13" r="T14" b="T15"/>
                <a:pathLst>
                  <a:path w="81" h="92">
                    <a:moveTo>
                      <a:pt x="0" y="46"/>
                    </a:moveTo>
                    <a:lnTo>
                      <a:pt x="81" y="92"/>
                    </a:lnTo>
                    <a:lnTo>
                      <a:pt x="81" y="0"/>
                    </a:lnTo>
                    <a:lnTo>
                      <a:pt x="0" y="46"/>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7046" name="Freeform 571"/>
              <p:cNvSpPr>
                <a:spLocks/>
              </p:cNvSpPr>
              <p:nvPr/>
            </p:nvSpPr>
            <p:spPr bwMode="auto">
              <a:xfrm>
                <a:off x="3143" y="2673"/>
                <a:ext cx="41" cy="46"/>
              </a:xfrm>
              <a:custGeom>
                <a:avLst/>
                <a:gdLst>
                  <a:gd name="T0" fmla="*/ 0 w 81"/>
                  <a:gd name="T1" fmla="*/ 1 h 92"/>
                  <a:gd name="T2" fmla="*/ 1 w 81"/>
                  <a:gd name="T3" fmla="*/ 1 h 92"/>
                  <a:gd name="T4" fmla="*/ 1 w 81"/>
                  <a:gd name="T5" fmla="*/ 0 h 92"/>
                  <a:gd name="T6" fmla="*/ 0 w 81"/>
                  <a:gd name="T7" fmla="*/ 1 h 92"/>
                  <a:gd name="T8" fmla="*/ 0 60000 65536"/>
                  <a:gd name="T9" fmla="*/ 0 60000 65536"/>
                  <a:gd name="T10" fmla="*/ 0 60000 65536"/>
                  <a:gd name="T11" fmla="*/ 0 60000 65536"/>
                  <a:gd name="T12" fmla="*/ 0 w 81"/>
                  <a:gd name="T13" fmla="*/ 0 h 92"/>
                  <a:gd name="T14" fmla="*/ 81 w 81"/>
                  <a:gd name="T15" fmla="*/ 92 h 92"/>
                </a:gdLst>
                <a:ahLst/>
                <a:cxnLst>
                  <a:cxn ang="T8">
                    <a:pos x="T0" y="T1"/>
                  </a:cxn>
                  <a:cxn ang="T9">
                    <a:pos x="T2" y="T3"/>
                  </a:cxn>
                  <a:cxn ang="T10">
                    <a:pos x="T4" y="T5"/>
                  </a:cxn>
                  <a:cxn ang="T11">
                    <a:pos x="T6" y="T7"/>
                  </a:cxn>
                </a:cxnLst>
                <a:rect l="T12" t="T13" r="T14" b="T15"/>
                <a:pathLst>
                  <a:path w="81" h="92">
                    <a:moveTo>
                      <a:pt x="0" y="46"/>
                    </a:moveTo>
                    <a:lnTo>
                      <a:pt x="81" y="92"/>
                    </a:lnTo>
                    <a:lnTo>
                      <a:pt x="81" y="0"/>
                    </a:lnTo>
                    <a:lnTo>
                      <a:pt x="0" y="46"/>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047" name="Line 572"/>
              <p:cNvSpPr>
                <a:spLocks noChangeShapeType="1"/>
              </p:cNvSpPr>
              <p:nvPr/>
            </p:nvSpPr>
            <p:spPr bwMode="auto">
              <a:xfrm flipH="1">
                <a:off x="3799" y="1806"/>
                <a:ext cx="256" cy="0"/>
              </a:xfrm>
              <a:prstGeom prst="line">
                <a:avLst/>
              </a:prstGeom>
              <a:noFill/>
              <a:ln w="23813">
                <a:solidFill>
                  <a:srgbClr val="0099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048" name="Line 573"/>
              <p:cNvSpPr>
                <a:spLocks noChangeShapeType="1"/>
              </p:cNvSpPr>
              <p:nvPr/>
            </p:nvSpPr>
            <p:spPr bwMode="auto">
              <a:xfrm flipH="1">
                <a:off x="3797" y="1766"/>
                <a:ext cx="256" cy="0"/>
              </a:xfrm>
              <a:prstGeom prst="line">
                <a:avLst/>
              </a:prstGeom>
              <a:noFill/>
              <a:ln w="23813">
                <a:solidFill>
                  <a:srgbClr val="0099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049" name="Rectangle 574"/>
              <p:cNvSpPr>
                <a:spLocks noChangeArrowheads="1"/>
              </p:cNvSpPr>
              <p:nvPr/>
            </p:nvSpPr>
            <p:spPr bwMode="auto">
              <a:xfrm>
                <a:off x="2026" y="1581"/>
                <a:ext cx="2440" cy="28"/>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050" name="Rectangle 575"/>
              <p:cNvSpPr>
                <a:spLocks noChangeArrowheads="1"/>
              </p:cNvSpPr>
              <p:nvPr/>
            </p:nvSpPr>
            <p:spPr bwMode="auto">
              <a:xfrm>
                <a:off x="2026" y="1581"/>
                <a:ext cx="2440" cy="28"/>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51" name="Rectangle 576"/>
              <p:cNvSpPr>
                <a:spLocks noChangeArrowheads="1"/>
              </p:cNvSpPr>
              <p:nvPr/>
            </p:nvSpPr>
            <p:spPr bwMode="auto">
              <a:xfrm>
                <a:off x="3824" y="1535"/>
                <a:ext cx="76"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052" name="Rectangle 577"/>
              <p:cNvSpPr>
                <a:spLocks noChangeArrowheads="1"/>
              </p:cNvSpPr>
              <p:nvPr/>
            </p:nvSpPr>
            <p:spPr bwMode="auto">
              <a:xfrm>
                <a:off x="3824" y="1535"/>
                <a:ext cx="76"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53" name="Rectangle 578"/>
              <p:cNvSpPr>
                <a:spLocks noChangeArrowheads="1"/>
              </p:cNvSpPr>
              <p:nvPr/>
            </p:nvSpPr>
            <p:spPr bwMode="auto">
              <a:xfrm>
                <a:off x="3734" y="1535"/>
                <a:ext cx="76"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054" name="Rectangle 579"/>
              <p:cNvSpPr>
                <a:spLocks noChangeArrowheads="1"/>
              </p:cNvSpPr>
              <p:nvPr/>
            </p:nvSpPr>
            <p:spPr bwMode="auto">
              <a:xfrm>
                <a:off x="3734" y="1535"/>
                <a:ext cx="76"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55" name="Rectangle 580"/>
              <p:cNvSpPr>
                <a:spLocks noChangeArrowheads="1"/>
              </p:cNvSpPr>
              <p:nvPr/>
            </p:nvSpPr>
            <p:spPr bwMode="auto">
              <a:xfrm>
                <a:off x="3644" y="1535"/>
                <a:ext cx="76"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056" name="Rectangle 581"/>
              <p:cNvSpPr>
                <a:spLocks noChangeArrowheads="1"/>
              </p:cNvSpPr>
              <p:nvPr/>
            </p:nvSpPr>
            <p:spPr bwMode="auto">
              <a:xfrm>
                <a:off x="3644" y="1535"/>
                <a:ext cx="76"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57" name="Rectangle 582"/>
              <p:cNvSpPr>
                <a:spLocks noChangeArrowheads="1"/>
              </p:cNvSpPr>
              <p:nvPr/>
            </p:nvSpPr>
            <p:spPr bwMode="auto">
              <a:xfrm>
                <a:off x="3550" y="1535"/>
                <a:ext cx="75"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058" name="Rectangle 583"/>
              <p:cNvSpPr>
                <a:spLocks noChangeArrowheads="1"/>
              </p:cNvSpPr>
              <p:nvPr/>
            </p:nvSpPr>
            <p:spPr bwMode="auto">
              <a:xfrm>
                <a:off x="3550" y="1535"/>
                <a:ext cx="75"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59" name="Rectangle 584"/>
              <p:cNvSpPr>
                <a:spLocks noChangeArrowheads="1"/>
              </p:cNvSpPr>
              <p:nvPr/>
            </p:nvSpPr>
            <p:spPr bwMode="auto">
              <a:xfrm>
                <a:off x="3459" y="1535"/>
                <a:ext cx="75"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060" name="Rectangle 585"/>
              <p:cNvSpPr>
                <a:spLocks noChangeArrowheads="1"/>
              </p:cNvSpPr>
              <p:nvPr/>
            </p:nvSpPr>
            <p:spPr bwMode="auto">
              <a:xfrm>
                <a:off x="3459" y="1535"/>
                <a:ext cx="75"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61" name="Rectangle 586"/>
              <p:cNvSpPr>
                <a:spLocks noChangeArrowheads="1"/>
              </p:cNvSpPr>
              <p:nvPr/>
            </p:nvSpPr>
            <p:spPr bwMode="auto">
              <a:xfrm>
                <a:off x="5367" y="1535"/>
                <a:ext cx="75"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062" name="Rectangle 587"/>
              <p:cNvSpPr>
                <a:spLocks noChangeArrowheads="1"/>
              </p:cNvSpPr>
              <p:nvPr/>
            </p:nvSpPr>
            <p:spPr bwMode="auto">
              <a:xfrm>
                <a:off x="5367" y="1535"/>
                <a:ext cx="75"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63" name="Rectangle 588"/>
              <p:cNvSpPr>
                <a:spLocks noChangeArrowheads="1"/>
              </p:cNvSpPr>
              <p:nvPr/>
            </p:nvSpPr>
            <p:spPr bwMode="auto">
              <a:xfrm>
                <a:off x="5276" y="1535"/>
                <a:ext cx="76"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064" name="Rectangle 589"/>
              <p:cNvSpPr>
                <a:spLocks noChangeArrowheads="1"/>
              </p:cNvSpPr>
              <p:nvPr/>
            </p:nvSpPr>
            <p:spPr bwMode="auto">
              <a:xfrm>
                <a:off x="5276" y="1535"/>
                <a:ext cx="76"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65" name="Rectangle 590"/>
              <p:cNvSpPr>
                <a:spLocks noChangeArrowheads="1"/>
              </p:cNvSpPr>
              <p:nvPr/>
            </p:nvSpPr>
            <p:spPr bwMode="auto">
              <a:xfrm>
                <a:off x="5186" y="1535"/>
                <a:ext cx="77"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066" name="Rectangle 591"/>
              <p:cNvSpPr>
                <a:spLocks noChangeArrowheads="1"/>
              </p:cNvSpPr>
              <p:nvPr/>
            </p:nvSpPr>
            <p:spPr bwMode="auto">
              <a:xfrm>
                <a:off x="5186" y="1535"/>
                <a:ext cx="77"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67" name="Rectangle 592"/>
              <p:cNvSpPr>
                <a:spLocks noChangeArrowheads="1"/>
              </p:cNvSpPr>
              <p:nvPr/>
            </p:nvSpPr>
            <p:spPr bwMode="auto">
              <a:xfrm>
                <a:off x="5093" y="1535"/>
                <a:ext cx="76" cy="3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068" name="Rectangle 593"/>
              <p:cNvSpPr>
                <a:spLocks noChangeArrowheads="1"/>
              </p:cNvSpPr>
              <p:nvPr/>
            </p:nvSpPr>
            <p:spPr bwMode="auto">
              <a:xfrm>
                <a:off x="5093" y="1535"/>
                <a:ext cx="76" cy="3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69" name="Rectangle 594"/>
              <p:cNvSpPr>
                <a:spLocks noChangeArrowheads="1"/>
              </p:cNvSpPr>
              <p:nvPr/>
            </p:nvSpPr>
            <p:spPr bwMode="auto">
              <a:xfrm>
                <a:off x="5004" y="1596"/>
                <a:ext cx="488" cy="2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070" name="Rectangle 595"/>
              <p:cNvSpPr>
                <a:spLocks noChangeArrowheads="1"/>
              </p:cNvSpPr>
              <p:nvPr/>
            </p:nvSpPr>
            <p:spPr bwMode="auto">
              <a:xfrm>
                <a:off x="5004" y="1596"/>
                <a:ext cx="488" cy="2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71" name="Line 596"/>
              <p:cNvSpPr>
                <a:spLocks noChangeShapeType="1"/>
              </p:cNvSpPr>
              <p:nvPr/>
            </p:nvSpPr>
            <p:spPr bwMode="auto">
              <a:xfrm>
                <a:off x="3744" y="1581"/>
                <a:ext cx="0" cy="1071"/>
              </a:xfrm>
              <a:prstGeom prst="line">
                <a:avLst/>
              </a:prstGeom>
              <a:noFill/>
              <a:ln w="23813">
                <a:solidFill>
                  <a:srgbClr val="0099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072" name="Line 597"/>
              <p:cNvSpPr>
                <a:spLocks noChangeShapeType="1"/>
              </p:cNvSpPr>
              <p:nvPr/>
            </p:nvSpPr>
            <p:spPr bwMode="auto">
              <a:xfrm>
                <a:off x="3794" y="1581"/>
                <a:ext cx="0" cy="1116"/>
              </a:xfrm>
              <a:prstGeom prst="line">
                <a:avLst/>
              </a:prstGeom>
              <a:noFill/>
              <a:ln w="23813">
                <a:solidFill>
                  <a:srgbClr val="0099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073" name="Freeform 598"/>
              <p:cNvSpPr>
                <a:spLocks/>
              </p:cNvSpPr>
              <p:nvPr/>
            </p:nvSpPr>
            <p:spPr bwMode="auto">
              <a:xfrm>
                <a:off x="3774" y="2124"/>
                <a:ext cx="41" cy="45"/>
              </a:xfrm>
              <a:custGeom>
                <a:avLst/>
                <a:gdLst>
                  <a:gd name="T0" fmla="*/ 0 w 83"/>
                  <a:gd name="T1" fmla="*/ 0 h 91"/>
                  <a:gd name="T2" fmla="*/ 0 w 83"/>
                  <a:gd name="T3" fmla="*/ 0 h 91"/>
                  <a:gd name="T4" fmla="*/ 0 w 83"/>
                  <a:gd name="T5" fmla="*/ 0 h 91"/>
                  <a:gd name="T6" fmla="*/ 0 w 83"/>
                  <a:gd name="T7" fmla="*/ 0 h 91"/>
                  <a:gd name="T8" fmla="*/ 0 60000 65536"/>
                  <a:gd name="T9" fmla="*/ 0 60000 65536"/>
                  <a:gd name="T10" fmla="*/ 0 60000 65536"/>
                  <a:gd name="T11" fmla="*/ 0 60000 65536"/>
                  <a:gd name="T12" fmla="*/ 0 w 83"/>
                  <a:gd name="T13" fmla="*/ 0 h 91"/>
                  <a:gd name="T14" fmla="*/ 83 w 83"/>
                  <a:gd name="T15" fmla="*/ 91 h 91"/>
                </a:gdLst>
                <a:ahLst/>
                <a:cxnLst>
                  <a:cxn ang="T8">
                    <a:pos x="T0" y="T1"/>
                  </a:cxn>
                  <a:cxn ang="T9">
                    <a:pos x="T2" y="T3"/>
                  </a:cxn>
                  <a:cxn ang="T10">
                    <a:pos x="T4" y="T5"/>
                  </a:cxn>
                  <a:cxn ang="T11">
                    <a:pos x="T6" y="T7"/>
                  </a:cxn>
                </a:cxnLst>
                <a:rect l="T12" t="T13" r="T14" b="T15"/>
                <a:pathLst>
                  <a:path w="83" h="91">
                    <a:moveTo>
                      <a:pt x="41" y="0"/>
                    </a:moveTo>
                    <a:lnTo>
                      <a:pt x="83" y="91"/>
                    </a:lnTo>
                    <a:lnTo>
                      <a:pt x="0" y="91"/>
                    </a:lnTo>
                    <a:lnTo>
                      <a:pt x="41"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7074" name="Freeform 599"/>
              <p:cNvSpPr>
                <a:spLocks/>
              </p:cNvSpPr>
              <p:nvPr/>
            </p:nvSpPr>
            <p:spPr bwMode="auto">
              <a:xfrm>
                <a:off x="3774" y="2124"/>
                <a:ext cx="41" cy="45"/>
              </a:xfrm>
              <a:custGeom>
                <a:avLst/>
                <a:gdLst>
                  <a:gd name="T0" fmla="*/ 0 w 83"/>
                  <a:gd name="T1" fmla="*/ 0 h 91"/>
                  <a:gd name="T2" fmla="*/ 0 w 83"/>
                  <a:gd name="T3" fmla="*/ 0 h 91"/>
                  <a:gd name="T4" fmla="*/ 0 w 83"/>
                  <a:gd name="T5" fmla="*/ 0 h 91"/>
                  <a:gd name="T6" fmla="*/ 0 w 83"/>
                  <a:gd name="T7" fmla="*/ 0 h 91"/>
                  <a:gd name="T8" fmla="*/ 0 60000 65536"/>
                  <a:gd name="T9" fmla="*/ 0 60000 65536"/>
                  <a:gd name="T10" fmla="*/ 0 60000 65536"/>
                  <a:gd name="T11" fmla="*/ 0 60000 65536"/>
                  <a:gd name="T12" fmla="*/ 0 w 83"/>
                  <a:gd name="T13" fmla="*/ 0 h 91"/>
                  <a:gd name="T14" fmla="*/ 83 w 83"/>
                  <a:gd name="T15" fmla="*/ 91 h 91"/>
                </a:gdLst>
                <a:ahLst/>
                <a:cxnLst>
                  <a:cxn ang="T8">
                    <a:pos x="T0" y="T1"/>
                  </a:cxn>
                  <a:cxn ang="T9">
                    <a:pos x="T2" y="T3"/>
                  </a:cxn>
                  <a:cxn ang="T10">
                    <a:pos x="T4" y="T5"/>
                  </a:cxn>
                  <a:cxn ang="T11">
                    <a:pos x="T6" y="T7"/>
                  </a:cxn>
                </a:cxnLst>
                <a:rect l="T12" t="T13" r="T14" b="T15"/>
                <a:pathLst>
                  <a:path w="83" h="91">
                    <a:moveTo>
                      <a:pt x="41" y="0"/>
                    </a:moveTo>
                    <a:lnTo>
                      <a:pt x="83" y="91"/>
                    </a:lnTo>
                    <a:lnTo>
                      <a:pt x="0" y="91"/>
                    </a:lnTo>
                    <a:lnTo>
                      <a:pt x="41"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075" name="Freeform 600"/>
              <p:cNvSpPr>
                <a:spLocks/>
              </p:cNvSpPr>
              <p:nvPr/>
            </p:nvSpPr>
            <p:spPr bwMode="auto">
              <a:xfrm>
                <a:off x="3723" y="1820"/>
                <a:ext cx="40" cy="46"/>
              </a:xfrm>
              <a:custGeom>
                <a:avLst/>
                <a:gdLst>
                  <a:gd name="T0" fmla="*/ 0 w 82"/>
                  <a:gd name="T1" fmla="*/ 0 h 92"/>
                  <a:gd name="T2" fmla="*/ 0 w 82"/>
                  <a:gd name="T3" fmla="*/ 0 h 92"/>
                  <a:gd name="T4" fmla="*/ 0 w 82"/>
                  <a:gd name="T5" fmla="*/ 1 h 92"/>
                  <a:gd name="T6" fmla="*/ 0 w 82"/>
                  <a:gd name="T7" fmla="*/ 0 h 92"/>
                  <a:gd name="T8" fmla="*/ 0 60000 65536"/>
                  <a:gd name="T9" fmla="*/ 0 60000 65536"/>
                  <a:gd name="T10" fmla="*/ 0 60000 65536"/>
                  <a:gd name="T11" fmla="*/ 0 60000 65536"/>
                  <a:gd name="T12" fmla="*/ 0 w 82"/>
                  <a:gd name="T13" fmla="*/ 0 h 92"/>
                  <a:gd name="T14" fmla="*/ 82 w 82"/>
                  <a:gd name="T15" fmla="*/ 92 h 92"/>
                </a:gdLst>
                <a:ahLst/>
                <a:cxnLst>
                  <a:cxn ang="T8">
                    <a:pos x="T0" y="T1"/>
                  </a:cxn>
                  <a:cxn ang="T9">
                    <a:pos x="T2" y="T3"/>
                  </a:cxn>
                  <a:cxn ang="T10">
                    <a:pos x="T4" y="T5"/>
                  </a:cxn>
                  <a:cxn ang="T11">
                    <a:pos x="T6" y="T7"/>
                  </a:cxn>
                </a:cxnLst>
                <a:rect l="T12" t="T13" r="T14" b="T15"/>
                <a:pathLst>
                  <a:path w="82" h="92">
                    <a:moveTo>
                      <a:pt x="0" y="0"/>
                    </a:moveTo>
                    <a:lnTo>
                      <a:pt x="82" y="0"/>
                    </a:lnTo>
                    <a:lnTo>
                      <a:pt x="40" y="92"/>
                    </a:lnTo>
                    <a:lnTo>
                      <a:pt x="0"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7076" name="Freeform 601"/>
              <p:cNvSpPr>
                <a:spLocks/>
              </p:cNvSpPr>
              <p:nvPr/>
            </p:nvSpPr>
            <p:spPr bwMode="auto">
              <a:xfrm>
                <a:off x="3723" y="1820"/>
                <a:ext cx="40" cy="46"/>
              </a:xfrm>
              <a:custGeom>
                <a:avLst/>
                <a:gdLst>
                  <a:gd name="T0" fmla="*/ 0 w 82"/>
                  <a:gd name="T1" fmla="*/ 0 h 92"/>
                  <a:gd name="T2" fmla="*/ 0 w 82"/>
                  <a:gd name="T3" fmla="*/ 0 h 92"/>
                  <a:gd name="T4" fmla="*/ 0 w 82"/>
                  <a:gd name="T5" fmla="*/ 1 h 92"/>
                  <a:gd name="T6" fmla="*/ 0 w 82"/>
                  <a:gd name="T7" fmla="*/ 0 h 92"/>
                  <a:gd name="T8" fmla="*/ 0 60000 65536"/>
                  <a:gd name="T9" fmla="*/ 0 60000 65536"/>
                  <a:gd name="T10" fmla="*/ 0 60000 65536"/>
                  <a:gd name="T11" fmla="*/ 0 60000 65536"/>
                  <a:gd name="T12" fmla="*/ 0 w 82"/>
                  <a:gd name="T13" fmla="*/ 0 h 92"/>
                  <a:gd name="T14" fmla="*/ 82 w 82"/>
                  <a:gd name="T15" fmla="*/ 92 h 92"/>
                </a:gdLst>
                <a:ahLst/>
                <a:cxnLst>
                  <a:cxn ang="T8">
                    <a:pos x="T0" y="T1"/>
                  </a:cxn>
                  <a:cxn ang="T9">
                    <a:pos x="T2" y="T3"/>
                  </a:cxn>
                  <a:cxn ang="T10">
                    <a:pos x="T4" y="T5"/>
                  </a:cxn>
                  <a:cxn ang="T11">
                    <a:pos x="T6" y="T7"/>
                  </a:cxn>
                </a:cxnLst>
                <a:rect l="T12" t="T13" r="T14" b="T15"/>
                <a:pathLst>
                  <a:path w="82" h="92">
                    <a:moveTo>
                      <a:pt x="0" y="0"/>
                    </a:moveTo>
                    <a:lnTo>
                      <a:pt x="82" y="0"/>
                    </a:lnTo>
                    <a:lnTo>
                      <a:pt x="40" y="92"/>
                    </a:lnTo>
                    <a:lnTo>
                      <a:pt x="0"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077" name="Rectangle 602"/>
              <p:cNvSpPr>
                <a:spLocks noChangeArrowheads="1"/>
              </p:cNvSpPr>
              <p:nvPr/>
            </p:nvSpPr>
            <p:spPr bwMode="auto">
              <a:xfrm>
                <a:off x="3054" y="1631"/>
                <a:ext cx="726"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b="1">
                    <a:solidFill>
                      <a:srgbClr val="595959"/>
                    </a:solidFill>
                  </a:rPr>
                  <a:t>Gulvvarme / radiatorer</a:t>
                </a:r>
                <a:endParaRPr lang="nb-NO"/>
              </a:p>
            </p:txBody>
          </p:sp>
          <p:sp>
            <p:nvSpPr>
              <p:cNvPr id="37078" name="Rectangle 603"/>
              <p:cNvSpPr>
                <a:spLocks noChangeArrowheads="1"/>
              </p:cNvSpPr>
              <p:nvPr/>
            </p:nvSpPr>
            <p:spPr bwMode="auto">
              <a:xfrm>
                <a:off x="4059" y="1716"/>
                <a:ext cx="366" cy="136"/>
              </a:xfrm>
              <a:prstGeom prst="rect">
                <a:avLst/>
              </a:prstGeom>
              <a:solidFill>
                <a:srgbClr val="72BF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079" name="Rectangle 604"/>
              <p:cNvSpPr>
                <a:spLocks noChangeArrowheads="1"/>
              </p:cNvSpPr>
              <p:nvPr/>
            </p:nvSpPr>
            <p:spPr bwMode="auto">
              <a:xfrm>
                <a:off x="4059" y="1716"/>
                <a:ext cx="366" cy="136"/>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80" name="Rectangle 605"/>
              <p:cNvSpPr>
                <a:spLocks noChangeArrowheads="1"/>
              </p:cNvSpPr>
              <p:nvPr/>
            </p:nvSpPr>
            <p:spPr bwMode="auto">
              <a:xfrm>
                <a:off x="4115" y="1744"/>
                <a:ext cx="290"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600">
                    <a:solidFill>
                      <a:srgbClr val="000000"/>
                    </a:solidFill>
                  </a:rPr>
                  <a:t>Dusj/WC</a:t>
                </a:r>
                <a:endParaRPr lang="nb-NO"/>
              </a:p>
            </p:txBody>
          </p:sp>
          <p:sp>
            <p:nvSpPr>
              <p:cNvPr id="37081" name="Line 606"/>
              <p:cNvSpPr>
                <a:spLocks noChangeShapeType="1"/>
              </p:cNvSpPr>
              <p:nvPr/>
            </p:nvSpPr>
            <p:spPr bwMode="auto">
              <a:xfrm flipH="1">
                <a:off x="3046" y="2650"/>
                <a:ext cx="963" cy="0"/>
              </a:xfrm>
              <a:prstGeom prst="line">
                <a:avLst/>
              </a:prstGeom>
              <a:noFill/>
              <a:ln w="23813">
                <a:solidFill>
                  <a:srgbClr val="00B05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7082" name="Line 607"/>
              <p:cNvSpPr>
                <a:spLocks noChangeShapeType="1"/>
              </p:cNvSpPr>
              <p:nvPr/>
            </p:nvSpPr>
            <p:spPr bwMode="auto">
              <a:xfrm flipH="1">
                <a:off x="3050" y="2696"/>
                <a:ext cx="963" cy="0"/>
              </a:xfrm>
              <a:prstGeom prst="line">
                <a:avLst/>
              </a:prstGeom>
              <a:noFill/>
              <a:ln w="23813">
                <a:solidFill>
                  <a:srgbClr val="009900"/>
                </a:solidFill>
                <a:round/>
                <a:headEnd/>
                <a:tailEnd/>
              </a:ln>
              <a:extLst>
                <a:ext uri="{909E8E84-426E-40DD-AFC4-6F175D3DCCD1}">
                  <a14:hiddenFill xmlns:a14="http://schemas.microsoft.com/office/drawing/2010/main">
                    <a:noFill/>
                  </a14:hiddenFill>
                </a:ext>
              </a:extLst>
            </p:spPr>
            <p:txBody>
              <a:bodyPr/>
              <a:lstStyle/>
              <a:p>
                <a:endParaRPr lang="nb-NO"/>
              </a:p>
            </p:txBody>
          </p:sp>
        </p:grpSp>
        <p:sp>
          <p:nvSpPr>
            <p:cNvPr id="36874" name="Freeform 609"/>
            <p:cNvSpPr>
              <a:spLocks/>
            </p:cNvSpPr>
            <p:nvPr/>
          </p:nvSpPr>
          <p:spPr bwMode="auto">
            <a:xfrm>
              <a:off x="3152" y="2621"/>
              <a:ext cx="40" cy="46"/>
            </a:xfrm>
            <a:custGeom>
              <a:avLst/>
              <a:gdLst>
                <a:gd name="T0" fmla="*/ 0 w 82"/>
                <a:gd name="T1" fmla="*/ 1 h 90"/>
                <a:gd name="T2" fmla="*/ 0 w 82"/>
                <a:gd name="T3" fmla="*/ 0 h 90"/>
                <a:gd name="T4" fmla="*/ 0 w 82"/>
                <a:gd name="T5" fmla="*/ 1 h 90"/>
                <a:gd name="T6" fmla="*/ 0 w 82"/>
                <a:gd name="T7" fmla="*/ 1 h 90"/>
                <a:gd name="T8" fmla="*/ 0 60000 65536"/>
                <a:gd name="T9" fmla="*/ 0 60000 65536"/>
                <a:gd name="T10" fmla="*/ 0 60000 65536"/>
                <a:gd name="T11" fmla="*/ 0 60000 65536"/>
                <a:gd name="T12" fmla="*/ 0 w 82"/>
                <a:gd name="T13" fmla="*/ 0 h 90"/>
                <a:gd name="T14" fmla="*/ 82 w 82"/>
                <a:gd name="T15" fmla="*/ 90 h 90"/>
              </a:gdLst>
              <a:ahLst/>
              <a:cxnLst>
                <a:cxn ang="T8">
                  <a:pos x="T0" y="T1"/>
                </a:cxn>
                <a:cxn ang="T9">
                  <a:pos x="T2" y="T3"/>
                </a:cxn>
                <a:cxn ang="T10">
                  <a:pos x="T4" y="T5"/>
                </a:cxn>
                <a:cxn ang="T11">
                  <a:pos x="T6" y="T7"/>
                </a:cxn>
              </a:cxnLst>
              <a:rect l="T12" t="T13" r="T14" b="T15"/>
              <a:pathLst>
                <a:path w="82" h="90">
                  <a:moveTo>
                    <a:pt x="82" y="44"/>
                  </a:moveTo>
                  <a:lnTo>
                    <a:pt x="0" y="0"/>
                  </a:lnTo>
                  <a:lnTo>
                    <a:pt x="0" y="90"/>
                  </a:lnTo>
                  <a:lnTo>
                    <a:pt x="82" y="44"/>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6875" name="Freeform 610"/>
            <p:cNvSpPr>
              <a:spLocks/>
            </p:cNvSpPr>
            <p:nvPr/>
          </p:nvSpPr>
          <p:spPr bwMode="auto">
            <a:xfrm>
              <a:off x="3152" y="2621"/>
              <a:ext cx="40" cy="46"/>
            </a:xfrm>
            <a:custGeom>
              <a:avLst/>
              <a:gdLst>
                <a:gd name="T0" fmla="*/ 0 w 82"/>
                <a:gd name="T1" fmla="*/ 1 h 90"/>
                <a:gd name="T2" fmla="*/ 0 w 82"/>
                <a:gd name="T3" fmla="*/ 0 h 90"/>
                <a:gd name="T4" fmla="*/ 0 w 82"/>
                <a:gd name="T5" fmla="*/ 1 h 90"/>
                <a:gd name="T6" fmla="*/ 0 w 82"/>
                <a:gd name="T7" fmla="*/ 1 h 90"/>
                <a:gd name="T8" fmla="*/ 0 60000 65536"/>
                <a:gd name="T9" fmla="*/ 0 60000 65536"/>
                <a:gd name="T10" fmla="*/ 0 60000 65536"/>
                <a:gd name="T11" fmla="*/ 0 60000 65536"/>
                <a:gd name="T12" fmla="*/ 0 w 82"/>
                <a:gd name="T13" fmla="*/ 0 h 90"/>
                <a:gd name="T14" fmla="*/ 82 w 82"/>
                <a:gd name="T15" fmla="*/ 90 h 90"/>
              </a:gdLst>
              <a:ahLst/>
              <a:cxnLst>
                <a:cxn ang="T8">
                  <a:pos x="T0" y="T1"/>
                </a:cxn>
                <a:cxn ang="T9">
                  <a:pos x="T2" y="T3"/>
                </a:cxn>
                <a:cxn ang="T10">
                  <a:pos x="T4" y="T5"/>
                </a:cxn>
                <a:cxn ang="T11">
                  <a:pos x="T6" y="T7"/>
                </a:cxn>
              </a:cxnLst>
              <a:rect l="T12" t="T13" r="T14" b="T15"/>
              <a:pathLst>
                <a:path w="82" h="90">
                  <a:moveTo>
                    <a:pt x="82" y="44"/>
                  </a:moveTo>
                  <a:lnTo>
                    <a:pt x="0" y="0"/>
                  </a:lnTo>
                  <a:lnTo>
                    <a:pt x="0" y="90"/>
                  </a:lnTo>
                  <a:lnTo>
                    <a:pt x="82" y="44"/>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6876" name="Freeform 611"/>
            <p:cNvSpPr>
              <a:spLocks/>
            </p:cNvSpPr>
            <p:nvPr/>
          </p:nvSpPr>
          <p:spPr bwMode="auto">
            <a:xfrm>
              <a:off x="3143" y="2673"/>
              <a:ext cx="41" cy="46"/>
            </a:xfrm>
            <a:custGeom>
              <a:avLst/>
              <a:gdLst>
                <a:gd name="T0" fmla="*/ 0 w 81"/>
                <a:gd name="T1" fmla="*/ 1 h 92"/>
                <a:gd name="T2" fmla="*/ 1 w 81"/>
                <a:gd name="T3" fmla="*/ 1 h 92"/>
                <a:gd name="T4" fmla="*/ 1 w 81"/>
                <a:gd name="T5" fmla="*/ 0 h 92"/>
                <a:gd name="T6" fmla="*/ 0 w 81"/>
                <a:gd name="T7" fmla="*/ 1 h 92"/>
                <a:gd name="T8" fmla="*/ 0 60000 65536"/>
                <a:gd name="T9" fmla="*/ 0 60000 65536"/>
                <a:gd name="T10" fmla="*/ 0 60000 65536"/>
                <a:gd name="T11" fmla="*/ 0 60000 65536"/>
                <a:gd name="T12" fmla="*/ 0 w 81"/>
                <a:gd name="T13" fmla="*/ 0 h 92"/>
                <a:gd name="T14" fmla="*/ 81 w 81"/>
                <a:gd name="T15" fmla="*/ 92 h 92"/>
              </a:gdLst>
              <a:ahLst/>
              <a:cxnLst>
                <a:cxn ang="T8">
                  <a:pos x="T0" y="T1"/>
                </a:cxn>
                <a:cxn ang="T9">
                  <a:pos x="T2" y="T3"/>
                </a:cxn>
                <a:cxn ang="T10">
                  <a:pos x="T4" y="T5"/>
                </a:cxn>
                <a:cxn ang="T11">
                  <a:pos x="T6" y="T7"/>
                </a:cxn>
              </a:cxnLst>
              <a:rect l="T12" t="T13" r="T14" b="T15"/>
              <a:pathLst>
                <a:path w="81" h="92">
                  <a:moveTo>
                    <a:pt x="0" y="46"/>
                  </a:moveTo>
                  <a:lnTo>
                    <a:pt x="81" y="92"/>
                  </a:lnTo>
                  <a:lnTo>
                    <a:pt x="81" y="0"/>
                  </a:lnTo>
                  <a:lnTo>
                    <a:pt x="0" y="46"/>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36877" name="Freeform 612"/>
            <p:cNvSpPr>
              <a:spLocks/>
            </p:cNvSpPr>
            <p:nvPr/>
          </p:nvSpPr>
          <p:spPr bwMode="auto">
            <a:xfrm>
              <a:off x="3143" y="2673"/>
              <a:ext cx="41" cy="46"/>
            </a:xfrm>
            <a:custGeom>
              <a:avLst/>
              <a:gdLst>
                <a:gd name="T0" fmla="*/ 0 w 81"/>
                <a:gd name="T1" fmla="*/ 1 h 92"/>
                <a:gd name="T2" fmla="*/ 1 w 81"/>
                <a:gd name="T3" fmla="*/ 1 h 92"/>
                <a:gd name="T4" fmla="*/ 1 w 81"/>
                <a:gd name="T5" fmla="*/ 0 h 92"/>
                <a:gd name="T6" fmla="*/ 0 w 81"/>
                <a:gd name="T7" fmla="*/ 1 h 92"/>
                <a:gd name="T8" fmla="*/ 0 60000 65536"/>
                <a:gd name="T9" fmla="*/ 0 60000 65536"/>
                <a:gd name="T10" fmla="*/ 0 60000 65536"/>
                <a:gd name="T11" fmla="*/ 0 60000 65536"/>
                <a:gd name="T12" fmla="*/ 0 w 81"/>
                <a:gd name="T13" fmla="*/ 0 h 92"/>
                <a:gd name="T14" fmla="*/ 81 w 81"/>
                <a:gd name="T15" fmla="*/ 92 h 92"/>
              </a:gdLst>
              <a:ahLst/>
              <a:cxnLst>
                <a:cxn ang="T8">
                  <a:pos x="T0" y="T1"/>
                </a:cxn>
                <a:cxn ang="T9">
                  <a:pos x="T2" y="T3"/>
                </a:cxn>
                <a:cxn ang="T10">
                  <a:pos x="T4" y="T5"/>
                </a:cxn>
                <a:cxn ang="T11">
                  <a:pos x="T6" y="T7"/>
                </a:cxn>
              </a:cxnLst>
              <a:rect l="T12" t="T13" r="T14" b="T15"/>
              <a:pathLst>
                <a:path w="81" h="92">
                  <a:moveTo>
                    <a:pt x="0" y="46"/>
                  </a:moveTo>
                  <a:lnTo>
                    <a:pt x="81" y="92"/>
                  </a:lnTo>
                  <a:lnTo>
                    <a:pt x="81" y="0"/>
                  </a:lnTo>
                  <a:lnTo>
                    <a:pt x="0" y="46"/>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6878" name="Line 613"/>
            <p:cNvSpPr>
              <a:spLocks noChangeShapeType="1"/>
            </p:cNvSpPr>
            <p:nvPr/>
          </p:nvSpPr>
          <p:spPr bwMode="auto">
            <a:xfrm flipH="1">
              <a:off x="3799" y="1806"/>
              <a:ext cx="256" cy="0"/>
            </a:xfrm>
            <a:prstGeom prst="line">
              <a:avLst/>
            </a:prstGeom>
            <a:noFill/>
            <a:ln w="23813">
              <a:solidFill>
                <a:srgbClr val="0099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6879" name="Line 614"/>
            <p:cNvSpPr>
              <a:spLocks noChangeShapeType="1"/>
            </p:cNvSpPr>
            <p:nvPr/>
          </p:nvSpPr>
          <p:spPr bwMode="auto">
            <a:xfrm flipH="1">
              <a:off x="3797" y="1766"/>
              <a:ext cx="256" cy="0"/>
            </a:xfrm>
            <a:prstGeom prst="line">
              <a:avLst/>
            </a:prstGeom>
            <a:noFill/>
            <a:ln w="23813">
              <a:solidFill>
                <a:srgbClr val="009900"/>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6880" name="Rectangle 615"/>
            <p:cNvSpPr>
              <a:spLocks noChangeArrowheads="1"/>
            </p:cNvSpPr>
            <p:nvPr/>
          </p:nvSpPr>
          <p:spPr bwMode="auto">
            <a:xfrm>
              <a:off x="2034" y="1913"/>
              <a:ext cx="2441" cy="29"/>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81" name="Rectangle 616"/>
            <p:cNvSpPr>
              <a:spLocks noChangeArrowheads="1"/>
            </p:cNvSpPr>
            <p:nvPr/>
          </p:nvSpPr>
          <p:spPr bwMode="auto">
            <a:xfrm>
              <a:off x="2034" y="1913"/>
              <a:ext cx="2441" cy="29"/>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82" name="Rectangle 617"/>
            <p:cNvSpPr>
              <a:spLocks noChangeArrowheads="1"/>
            </p:cNvSpPr>
            <p:nvPr/>
          </p:nvSpPr>
          <p:spPr bwMode="auto">
            <a:xfrm>
              <a:off x="3251" y="561"/>
              <a:ext cx="82"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nb-NO" sz="800">
                  <a:solidFill>
                    <a:srgbClr val="000000"/>
                  </a:solidFill>
                </a:rPr>
                <a:t>E</a:t>
              </a:r>
              <a:endParaRPr lang="nb-NO"/>
            </a:p>
          </p:txBody>
        </p:sp>
      </p:grpSp>
      <p:sp>
        <p:nvSpPr>
          <p:cNvPr id="36868" name="Rectangle 617"/>
          <p:cNvSpPr>
            <a:spLocks noChangeArrowheads="1"/>
          </p:cNvSpPr>
          <p:nvPr/>
        </p:nvSpPr>
        <p:spPr bwMode="auto">
          <a:xfrm>
            <a:off x="417513" y="144463"/>
            <a:ext cx="8497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162000" bIns="0" anchor="ctr"/>
          <a:lstStyle/>
          <a:p>
            <a:pPr eaLnBrk="0" hangingPunct="0"/>
            <a:r>
              <a:rPr lang="nb-NO" sz="3600" b="1" dirty="0">
                <a:solidFill>
                  <a:schemeClr val="tx2"/>
                </a:solidFill>
                <a:latin typeface="Arial Narrow" pitchFamily="34" charset="0"/>
              </a:rPr>
              <a:t>Kompetanse</a:t>
            </a:r>
            <a:r>
              <a:rPr lang="nb-NO" sz="4000" b="1" dirty="0">
                <a:solidFill>
                  <a:schemeClr val="tx2"/>
                </a:solidFill>
                <a:latin typeface="Arial Narrow" pitchFamily="34" charset="0"/>
              </a:rPr>
              <a:t> </a:t>
            </a:r>
          </a:p>
        </p:txBody>
      </p:sp>
      <p:pic>
        <p:nvPicPr>
          <p:cNvPr id="36869" name="Bild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81825" y="115888"/>
            <a:ext cx="265271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5292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Teknisk VVS 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918" y="1224632"/>
            <a:ext cx="33115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3" descr="Vaillant-Honda-Mini-BHK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4138" y="3024188"/>
            <a:ext cx="302418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Varmesentral 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4588" y="1152525"/>
            <a:ext cx="4321175"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5"/>
          <p:cNvSpPr>
            <a:spLocks noGrp="1" noChangeArrowheads="1"/>
          </p:cNvSpPr>
          <p:nvPr>
            <p:ph type="title" idx="4294967295"/>
          </p:nvPr>
        </p:nvSpPr>
        <p:spPr/>
        <p:txBody>
          <a:bodyPr/>
          <a:lstStyle/>
          <a:p>
            <a:r>
              <a:rPr lang="nb-NO" sz="3200" dirty="0" smtClean="0">
                <a:latin typeface="Arial Narrow" pitchFamily="34" charset="0"/>
              </a:rPr>
              <a:t>Teknisk VVS, Energi &amp; Klima</a:t>
            </a:r>
          </a:p>
        </p:txBody>
      </p:sp>
    </p:spTree>
    <p:extLst>
      <p:ext uri="{BB962C8B-B14F-4D97-AF65-F5344CB8AC3E}">
        <p14:creationId xmlns:p14="http://schemas.microsoft.com/office/powerpoint/2010/main" val="272497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title" idx="4294967295"/>
          </p:nvPr>
        </p:nvSpPr>
        <p:spPr/>
        <p:txBody>
          <a:bodyPr/>
          <a:lstStyle/>
          <a:p>
            <a:r>
              <a:rPr lang="nb-NO" sz="3200" dirty="0" smtClean="0">
                <a:latin typeface="Arial Narrow" pitchFamily="34" charset="0"/>
              </a:rPr>
              <a:t>Baderom</a:t>
            </a:r>
          </a:p>
        </p:txBody>
      </p:sp>
      <p:pic>
        <p:nvPicPr>
          <p:cNvPr id="26627" name="Picture 2" descr="remodelingcentercottage4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55752">
            <a:off x="582612" y="1818630"/>
            <a:ext cx="40259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6" descr="Bathroom-Wall-Tile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6435" y="864295"/>
            <a:ext cx="3240088"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3" descr="Bano%20-%20b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18717">
            <a:off x="6518065" y="1993495"/>
            <a:ext cx="3113053" cy="219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33129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5313" y="3384550"/>
            <a:ext cx="1398587"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863" y="792163"/>
            <a:ext cx="1728787"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02751">
            <a:off x="6899275" y="1008063"/>
            <a:ext cx="2551113"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38755">
            <a:off x="3154363" y="3816350"/>
            <a:ext cx="995362"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4313" y="3024188"/>
            <a:ext cx="1008062"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3375" y="2736850"/>
            <a:ext cx="1131888"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80" name="Picture 13" descr="69408d1283291067-batteridrill-annet-verktoy-hva-skal-man-velge-milwauke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3413" y="1152525"/>
            <a:ext cx="2962275"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5" descr="fasteners-l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0900" y="3024188"/>
            <a:ext cx="1760538"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Rectangle 5"/>
          <p:cNvSpPr txBox="1">
            <a:spLocks noChangeArrowheads="1"/>
          </p:cNvSpPr>
          <p:nvPr/>
        </p:nvSpPr>
        <p:spPr bwMode="auto">
          <a:xfrm>
            <a:off x="561975" y="213991"/>
            <a:ext cx="8497888"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162000" bIns="0"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r>
              <a:rPr lang="nb-NO" sz="3200" b="1">
                <a:solidFill>
                  <a:schemeClr val="tx2"/>
                </a:solidFill>
                <a:latin typeface="Arial Narrow" pitchFamily="34" charset="0"/>
              </a:rPr>
              <a:t>Verktøy, arbeidsklær og verneutstyr</a:t>
            </a:r>
          </a:p>
        </p:txBody>
      </p:sp>
    </p:spTree>
    <p:extLst>
      <p:ext uri="{BB962C8B-B14F-4D97-AF65-F5344CB8AC3E}">
        <p14:creationId xmlns:p14="http://schemas.microsoft.com/office/powerpoint/2010/main" val="306622313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b7-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2113">
            <a:off x="1302442" y="3145623"/>
            <a:ext cx="2664462" cy="18570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699" name="Picture 3" descr="b7-8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0251" y="1032338"/>
            <a:ext cx="2808312" cy="187633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9700" name="Rectangle 4"/>
          <p:cNvSpPr>
            <a:spLocks noGrp="1" noChangeArrowheads="1"/>
          </p:cNvSpPr>
          <p:nvPr>
            <p:ph type="title" idx="4294967295"/>
          </p:nvPr>
        </p:nvSpPr>
        <p:spPr/>
        <p:txBody>
          <a:bodyPr/>
          <a:lstStyle/>
          <a:p>
            <a:r>
              <a:rPr lang="nb-NO" sz="3200" dirty="0" smtClean="0">
                <a:latin typeface="Arial Narrow" pitchFamily="34" charset="0"/>
              </a:rPr>
              <a:t>Vann og avløp</a:t>
            </a:r>
          </a:p>
        </p:txBody>
      </p:sp>
      <p:pic>
        <p:nvPicPr>
          <p:cNvPr id="29701" name="Picture 5" descr="b7-8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2699" y="1080320"/>
            <a:ext cx="2811007" cy="182899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9702" name="Picture 6" descr="b7-8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40369">
            <a:off x="5054809" y="3232265"/>
            <a:ext cx="2746551" cy="182869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22469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b11-1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6" y="1008311"/>
            <a:ext cx="2840037" cy="17462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0724" name="Rectangle 4"/>
          <p:cNvSpPr>
            <a:spLocks noGrp="1" noChangeArrowheads="1"/>
          </p:cNvSpPr>
          <p:nvPr>
            <p:ph type="title" idx="4294967295"/>
          </p:nvPr>
        </p:nvSpPr>
        <p:spPr/>
        <p:txBody>
          <a:bodyPr/>
          <a:lstStyle/>
          <a:p>
            <a:r>
              <a:rPr lang="nb-NO" sz="3200" dirty="0" smtClean="0">
                <a:latin typeface="Arial Narrow" pitchFamily="34" charset="0"/>
              </a:rPr>
              <a:t>Vannkraft</a:t>
            </a:r>
          </a:p>
        </p:txBody>
      </p:sp>
      <p:pic>
        <p:nvPicPr>
          <p:cNvPr id="30725" name="Picture 5" descr="b11-12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2419" y="988467"/>
            <a:ext cx="2808288" cy="17859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Res-per-sin-nye-bil-0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4787" y="899758"/>
            <a:ext cx="2519957" cy="160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id:image001.gif@01CBE233.6CE77A30"/>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334162" y="3096543"/>
            <a:ext cx="2909641"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b11-12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4326" y="2952756"/>
            <a:ext cx="2811462" cy="20161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26199" t="23395" r="25262" b="29696"/>
          <a:stretch/>
        </p:blipFill>
        <p:spPr bwMode="auto">
          <a:xfrm>
            <a:off x="3442419" y="3096543"/>
            <a:ext cx="3055450" cy="184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707501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Bilde%200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26984">
            <a:off x="7039551" y="1156579"/>
            <a:ext cx="2544763"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p:cNvSpPr>
            <a:spLocks noGrp="1" noChangeArrowheads="1"/>
          </p:cNvSpPr>
          <p:nvPr>
            <p:ph type="title" idx="4294967295"/>
          </p:nvPr>
        </p:nvSpPr>
        <p:spPr/>
        <p:txBody>
          <a:bodyPr/>
          <a:lstStyle/>
          <a:p>
            <a:r>
              <a:rPr lang="nb-NO" sz="3200" dirty="0" smtClean="0">
                <a:latin typeface="Arial Narrow" pitchFamily="34" charset="0"/>
              </a:rPr>
              <a:t>BD Samferdsel - Trafikksikring</a:t>
            </a:r>
          </a:p>
        </p:txBody>
      </p:sp>
      <p:pic>
        <p:nvPicPr>
          <p:cNvPr id="32772" name="Picture 4" descr="114123c990">
            <a:hlinkClick r:id="rId4" tooltip="Soft Thinking"/>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2259" y="1368351"/>
            <a:ext cx="47529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11011000231_x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875" y="3600450"/>
            <a:ext cx="1752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5436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22128"/>
          <a:stretch/>
        </p:blipFill>
        <p:spPr bwMode="auto">
          <a:xfrm>
            <a:off x="250575" y="3017089"/>
            <a:ext cx="1762125" cy="173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Rectangle 2"/>
          <p:cNvSpPr>
            <a:spLocks noGrp="1" noChangeArrowheads="1"/>
          </p:cNvSpPr>
          <p:nvPr>
            <p:ph type="title" idx="4294967295"/>
          </p:nvPr>
        </p:nvSpPr>
        <p:spPr>
          <a:xfrm>
            <a:off x="417513" y="360363"/>
            <a:ext cx="8497887" cy="722312"/>
          </a:xfrm>
        </p:spPr>
        <p:txBody>
          <a:bodyPr/>
          <a:lstStyle/>
          <a:p>
            <a:r>
              <a:rPr lang="nb-NO" smtClean="0">
                <a:latin typeface="Arial Narrow" pitchFamily="34" charset="0"/>
              </a:rPr>
              <a:t>Industri</a:t>
            </a:r>
          </a:p>
        </p:txBody>
      </p:sp>
      <p:sp>
        <p:nvSpPr>
          <p:cNvPr id="33796" name="Rectangle 5"/>
          <p:cNvSpPr>
            <a:spLocks noChangeArrowheads="1"/>
          </p:cNvSpPr>
          <p:nvPr/>
        </p:nvSpPr>
        <p:spPr bwMode="auto">
          <a:xfrm>
            <a:off x="852488" y="-2514600"/>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nb-NO"/>
          </a:p>
        </p:txBody>
      </p:sp>
      <p:graphicFrame>
        <p:nvGraphicFramePr>
          <p:cNvPr id="41999" name="Group 15"/>
          <p:cNvGraphicFramePr>
            <a:graphicFrameLocks noGrp="1"/>
          </p:cNvGraphicFramePr>
          <p:nvPr/>
        </p:nvGraphicFramePr>
        <p:xfrm>
          <a:off x="852488" y="-2468563"/>
          <a:ext cx="8205787" cy="473075"/>
        </p:xfrm>
        <a:graphic>
          <a:graphicData uri="http://schemas.openxmlformats.org/drawingml/2006/table">
            <a:tbl>
              <a:tblPr/>
              <a:tblGrid>
                <a:gridCol w="8205787"/>
              </a:tblGrid>
              <a:tr h="473075">
                <a:tc>
                  <a:txBody>
                    <a:bodyPr/>
                    <a:lstStyle/>
                    <a:p>
                      <a:pPr marL="0" marR="0" lvl="0" indent="0" algn="l" defTabSz="914400" rtl="0" eaLnBrk="0" fontAlgn="base" latinLnBrk="0" hangingPunct="0">
                        <a:lnSpc>
                          <a:spcPct val="125000"/>
                        </a:lnSpc>
                        <a:spcBef>
                          <a:spcPct val="20000"/>
                        </a:spcBef>
                        <a:spcAft>
                          <a:spcPct val="0"/>
                        </a:spcAft>
                        <a:buClrTx/>
                        <a:buSzTx/>
                        <a:buFontTx/>
                        <a:buNone/>
                        <a:tabLst/>
                      </a:pPr>
                      <a:endParaRPr kumimoji="0" lang="nb-NO" sz="2000" b="1" i="0" u="none" strike="noStrike" cap="none" normalizeH="0" baseline="0" smtClean="0">
                        <a:ln>
                          <a:noFill/>
                        </a:ln>
                        <a:solidFill>
                          <a:srgbClr val="233953"/>
                        </a:solidFill>
                        <a:effectLst/>
                        <a:latin typeface="Arial Narrow" pitchFamily="34" charset="0"/>
                      </a:endParaRPr>
                    </a:p>
                  </a:txBody>
                  <a:tcPr marT="45781" marB="45781"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42009" name="Group 25"/>
          <p:cNvGraphicFramePr>
            <a:graphicFrameLocks noGrp="1"/>
          </p:cNvGraphicFramePr>
          <p:nvPr/>
        </p:nvGraphicFramePr>
        <p:xfrm>
          <a:off x="852488" y="-1997075"/>
          <a:ext cx="8118475" cy="473075"/>
        </p:xfrm>
        <a:graphic>
          <a:graphicData uri="http://schemas.openxmlformats.org/drawingml/2006/table">
            <a:tbl>
              <a:tblPr/>
              <a:tblGrid>
                <a:gridCol w="8118475"/>
              </a:tblGrid>
              <a:tr h="473075">
                <a:tc>
                  <a:txBody>
                    <a:bodyPr/>
                    <a:lstStyle/>
                    <a:p>
                      <a:pPr marL="0" marR="0" lvl="0" indent="0" algn="l" defTabSz="914400" rtl="0" eaLnBrk="0" fontAlgn="base" latinLnBrk="0" hangingPunct="0">
                        <a:lnSpc>
                          <a:spcPct val="125000"/>
                        </a:lnSpc>
                        <a:spcBef>
                          <a:spcPct val="20000"/>
                        </a:spcBef>
                        <a:spcAft>
                          <a:spcPct val="0"/>
                        </a:spcAft>
                        <a:buClrTx/>
                        <a:buSzTx/>
                        <a:buFontTx/>
                        <a:buNone/>
                        <a:tabLst/>
                      </a:pPr>
                      <a:endParaRPr kumimoji="0" lang="nb-NO" sz="2000" b="1" i="0" u="none" strike="noStrike" cap="none" normalizeH="0" baseline="0" smtClean="0">
                        <a:ln>
                          <a:noFill/>
                        </a:ln>
                        <a:solidFill>
                          <a:srgbClr val="233953"/>
                        </a:solidFill>
                        <a:effectLst/>
                        <a:latin typeface="Arial Narrow" pitchFamily="34" charset="0"/>
                      </a:endParaRPr>
                    </a:p>
                  </a:txBody>
                  <a:tcPr marT="45781" marB="45781" horzOverflow="overflow">
                    <a:lnL cap="flat">
                      <a:noFill/>
                    </a:lnL>
                    <a:lnR cap="flat">
                      <a:noFill/>
                    </a:lnR>
                    <a:lnT cap="flat">
                      <a:noFill/>
                    </a:lnT>
                    <a:lnB cap="flat">
                      <a:noFill/>
                    </a:lnB>
                    <a:lnTlToBr>
                      <a:noFill/>
                    </a:lnTlToBr>
                    <a:lnBlToTr>
                      <a:noFill/>
                    </a:lnBlToTr>
                    <a:noFill/>
                  </a:tcPr>
                </a:tc>
              </a:tr>
            </a:tbl>
          </a:graphicData>
        </a:graphic>
      </p:graphicFrame>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5144" y="2603726"/>
            <a:ext cx="4523979" cy="2725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6732" t="7407" r="29703"/>
          <a:stretch/>
        </p:blipFill>
        <p:spPr bwMode="auto">
          <a:xfrm>
            <a:off x="8270265" y="443573"/>
            <a:ext cx="1508858"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5144" y="443573"/>
            <a:ext cx="26574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b="15175"/>
          <a:stretch/>
        </p:blipFill>
        <p:spPr bwMode="auto">
          <a:xfrm>
            <a:off x="341312" y="1255589"/>
            <a:ext cx="1576388" cy="1595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8">
            <a:extLst>
              <a:ext uri="{28A0092B-C50C-407E-A947-70E740481C1C}">
                <a14:useLocalDpi xmlns:a14="http://schemas.microsoft.com/office/drawing/2010/main" val="0"/>
              </a:ext>
            </a:extLst>
          </a:blip>
          <a:srcRect t="19006"/>
          <a:stretch/>
        </p:blipFill>
        <p:spPr bwMode="auto">
          <a:xfrm>
            <a:off x="2794347" y="1243075"/>
            <a:ext cx="1561055" cy="1488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9">
            <a:extLst>
              <a:ext uri="{28A0092B-C50C-407E-A947-70E740481C1C}">
                <a14:useLocalDpi xmlns:a14="http://schemas.microsoft.com/office/drawing/2010/main" val="0"/>
              </a:ext>
            </a:extLst>
          </a:blip>
          <a:srcRect b="27124"/>
          <a:stretch/>
        </p:blipFill>
        <p:spPr bwMode="auto">
          <a:xfrm>
            <a:off x="2780289" y="3168255"/>
            <a:ext cx="1567417" cy="151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kstSylinder 1"/>
          <p:cNvSpPr txBox="1"/>
          <p:nvPr/>
        </p:nvSpPr>
        <p:spPr>
          <a:xfrm>
            <a:off x="319457" y="2803111"/>
            <a:ext cx="1682802" cy="307777"/>
          </a:xfrm>
          <a:prstGeom prst="rect">
            <a:avLst/>
          </a:prstGeom>
          <a:solidFill>
            <a:schemeClr val="bg1"/>
          </a:solidFill>
        </p:spPr>
        <p:txBody>
          <a:bodyPr wrap="square" rtlCol="0">
            <a:spAutoFit/>
          </a:bodyPr>
          <a:lstStyle/>
          <a:p>
            <a:pPr algn="ctr"/>
            <a:r>
              <a:rPr lang="nb-NO" sz="1400" b="1" dirty="0" smtClean="0"/>
              <a:t>Pipes</a:t>
            </a:r>
            <a:endParaRPr lang="nb-NO" sz="1400" b="1" dirty="0"/>
          </a:p>
        </p:txBody>
      </p:sp>
      <p:sp>
        <p:nvSpPr>
          <p:cNvPr id="17" name="TekstSylinder 16"/>
          <p:cNvSpPr txBox="1"/>
          <p:nvPr/>
        </p:nvSpPr>
        <p:spPr>
          <a:xfrm>
            <a:off x="2710778" y="2788809"/>
            <a:ext cx="1728192" cy="307777"/>
          </a:xfrm>
          <a:prstGeom prst="rect">
            <a:avLst/>
          </a:prstGeom>
          <a:solidFill>
            <a:schemeClr val="bg1"/>
          </a:solidFill>
        </p:spPr>
        <p:txBody>
          <a:bodyPr wrap="square" rtlCol="0">
            <a:spAutoFit/>
          </a:bodyPr>
          <a:lstStyle/>
          <a:p>
            <a:pPr algn="ctr"/>
            <a:r>
              <a:rPr lang="nb-NO" sz="1400" b="1" dirty="0" err="1" smtClean="0"/>
              <a:t>Valves</a:t>
            </a:r>
            <a:endParaRPr lang="nb-NO" sz="1400" b="1" dirty="0"/>
          </a:p>
        </p:txBody>
      </p:sp>
      <p:sp>
        <p:nvSpPr>
          <p:cNvPr id="18" name="TekstSylinder 17"/>
          <p:cNvSpPr txBox="1"/>
          <p:nvPr/>
        </p:nvSpPr>
        <p:spPr>
          <a:xfrm>
            <a:off x="250575" y="4732982"/>
            <a:ext cx="1728192" cy="307777"/>
          </a:xfrm>
          <a:prstGeom prst="rect">
            <a:avLst/>
          </a:prstGeom>
          <a:solidFill>
            <a:schemeClr val="bg1"/>
          </a:solidFill>
        </p:spPr>
        <p:txBody>
          <a:bodyPr wrap="square" rtlCol="0">
            <a:spAutoFit/>
          </a:bodyPr>
          <a:lstStyle/>
          <a:p>
            <a:pPr algn="ctr"/>
            <a:r>
              <a:rPr lang="nb-NO" sz="1400" b="1" dirty="0" smtClean="0"/>
              <a:t>Fittings &amp; flanges</a:t>
            </a:r>
            <a:endParaRPr lang="nb-NO" sz="1400" b="1" dirty="0"/>
          </a:p>
        </p:txBody>
      </p:sp>
      <p:sp>
        <p:nvSpPr>
          <p:cNvPr id="19" name="TekstSylinder 18"/>
          <p:cNvSpPr txBox="1"/>
          <p:nvPr/>
        </p:nvSpPr>
        <p:spPr>
          <a:xfrm>
            <a:off x="2619515" y="4666416"/>
            <a:ext cx="1728192" cy="307777"/>
          </a:xfrm>
          <a:prstGeom prst="rect">
            <a:avLst/>
          </a:prstGeom>
          <a:solidFill>
            <a:schemeClr val="bg1"/>
          </a:solidFill>
        </p:spPr>
        <p:txBody>
          <a:bodyPr wrap="square" rtlCol="0">
            <a:spAutoFit/>
          </a:bodyPr>
          <a:lstStyle/>
          <a:p>
            <a:pPr algn="ctr"/>
            <a:r>
              <a:rPr lang="nb-NO" sz="1400" b="1" dirty="0" err="1" smtClean="0"/>
              <a:t>Actuators</a:t>
            </a:r>
            <a:endParaRPr lang="nb-NO" sz="1400" b="1" dirty="0"/>
          </a:p>
        </p:txBody>
      </p:sp>
    </p:spTree>
    <p:extLst>
      <p:ext uri="{BB962C8B-B14F-4D97-AF65-F5344CB8AC3E}">
        <p14:creationId xmlns:p14="http://schemas.microsoft.com/office/powerpoint/2010/main" val="3461516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201613" y="215900"/>
            <a:ext cx="8497887" cy="720725"/>
          </a:xfrm>
        </p:spPr>
        <p:txBody>
          <a:bodyPr/>
          <a:lstStyle/>
          <a:p>
            <a:r>
              <a:rPr lang="en-US" sz="3600" smtClean="0">
                <a:latin typeface="Arial Narrow" pitchFamily="34" charset="0"/>
              </a:rPr>
              <a:t>Historie</a:t>
            </a:r>
            <a:endParaRPr lang="nb-NO" sz="3600" smtClean="0">
              <a:latin typeface="Arial Narrow" pitchFamily="34" charset="0"/>
            </a:endParaRPr>
          </a:p>
        </p:txBody>
      </p:sp>
      <p:sp>
        <p:nvSpPr>
          <p:cNvPr id="153603" name="Rectangle 3"/>
          <p:cNvSpPr>
            <a:spLocks noGrp="1" noChangeArrowheads="1"/>
          </p:cNvSpPr>
          <p:nvPr>
            <p:ph type="body" sz="half" idx="4294967295"/>
          </p:nvPr>
        </p:nvSpPr>
        <p:spPr>
          <a:xfrm>
            <a:off x="2001838" y="144463"/>
            <a:ext cx="4219575" cy="5040312"/>
          </a:xfrm>
        </p:spPr>
        <p:txBody>
          <a:bodyPr/>
          <a:lstStyle/>
          <a:p>
            <a:pPr>
              <a:lnSpc>
                <a:spcPct val="80000"/>
              </a:lnSpc>
            </a:pPr>
            <a:r>
              <a:rPr lang="nb-NO" sz="1400" dirty="0" smtClean="0">
                <a:latin typeface="Arial Narrow" pitchFamily="34" charset="0"/>
              </a:rPr>
              <a:t>1867	Etablert i Danmark av </a:t>
            </a:r>
          </a:p>
          <a:p>
            <a:pPr>
              <a:lnSpc>
                <a:spcPct val="80000"/>
              </a:lnSpc>
              <a:buFontTx/>
              <a:buNone/>
            </a:pPr>
            <a:r>
              <a:rPr lang="nb-NO" sz="1400" dirty="0" smtClean="0">
                <a:latin typeface="Arial Narrow" pitchFamily="34" charset="0"/>
              </a:rPr>
              <a:t>		brødrene Niels Smith og William Dahl.</a:t>
            </a:r>
          </a:p>
          <a:p>
            <a:pPr>
              <a:lnSpc>
                <a:spcPct val="80000"/>
              </a:lnSpc>
              <a:buFontTx/>
              <a:buNone/>
            </a:pPr>
            <a:r>
              <a:rPr lang="nb-NO" sz="1400" dirty="0" smtClean="0">
                <a:latin typeface="Arial Narrow" pitchFamily="34" charset="0"/>
              </a:rPr>
              <a:t>		(Smith og William Dahl)</a:t>
            </a:r>
            <a:br>
              <a:rPr lang="nb-NO" sz="1400" dirty="0" smtClean="0">
                <a:latin typeface="Arial Narrow" pitchFamily="34" charset="0"/>
              </a:rPr>
            </a:br>
            <a:endParaRPr lang="nb-NO" sz="1400" dirty="0" smtClean="0">
              <a:latin typeface="Arial Narrow" pitchFamily="34" charset="0"/>
            </a:endParaRPr>
          </a:p>
          <a:p>
            <a:pPr>
              <a:lnSpc>
                <a:spcPct val="80000"/>
              </a:lnSpc>
            </a:pPr>
            <a:r>
              <a:rPr lang="nb-NO" sz="1400" dirty="0" smtClean="0">
                <a:latin typeface="Arial Narrow" pitchFamily="34" charset="0"/>
              </a:rPr>
              <a:t>1917 	Etablering i Norge</a:t>
            </a:r>
            <a:br>
              <a:rPr lang="nb-NO" sz="1400" dirty="0" smtClean="0">
                <a:latin typeface="Arial Narrow" pitchFamily="34" charset="0"/>
              </a:rPr>
            </a:br>
            <a:endParaRPr lang="nb-NO" sz="1400" dirty="0" smtClean="0">
              <a:latin typeface="Arial Narrow" pitchFamily="34" charset="0"/>
            </a:endParaRPr>
          </a:p>
          <a:p>
            <a:pPr>
              <a:lnSpc>
                <a:spcPct val="80000"/>
              </a:lnSpc>
            </a:pPr>
            <a:r>
              <a:rPr lang="nb-NO" sz="1400" dirty="0" smtClean="0">
                <a:latin typeface="Arial Narrow" pitchFamily="34" charset="0"/>
              </a:rPr>
              <a:t>1917 – </a:t>
            </a:r>
            <a:br>
              <a:rPr lang="nb-NO" sz="1400" dirty="0" smtClean="0">
                <a:latin typeface="Arial Narrow" pitchFamily="34" charset="0"/>
              </a:rPr>
            </a:br>
            <a:r>
              <a:rPr lang="nb-NO" sz="1400" dirty="0" smtClean="0">
                <a:latin typeface="Arial Narrow" pitchFamily="34" charset="0"/>
              </a:rPr>
              <a:t>1943 	Ekspansjon i Skandinavia</a:t>
            </a:r>
            <a:br>
              <a:rPr lang="nb-NO" sz="1400" dirty="0" smtClean="0">
                <a:latin typeface="Arial Narrow" pitchFamily="34" charset="0"/>
              </a:rPr>
            </a:br>
            <a:endParaRPr lang="nb-NO" sz="1400" dirty="0" smtClean="0">
              <a:latin typeface="Arial Narrow" pitchFamily="34" charset="0"/>
            </a:endParaRPr>
          </a:p>
          <a:p>
            <a:pPr>
              <a:lnSpc>
                <a:spcPct val="80000"/>
              </a:lnSpc>
            </a:pPr>
            <a:r>
              <a:rPr lang="nb-NO" sz="1400" dirty="0" smtClean="0">
                <a:latin typeface="Arial Narrow" pitchFamily="34" charset="0"/>
              </a:rPr>
              <a:t>1944 	Ervervelse av </a:t>
            </a:r>
            <a:r>
              <a:rPr lang="nb-NO" sz="1400" dirty="0" err="1" smtClean="0">
                <a:latin typeface="Arial Narrow" pitchFamily="34" charset="0"/>
              </a:rPr>
              <a:t>Fosselius</a:t>
            </a:r>
            <a:r>
              <a:rPr lang="nb-NO" sz="1400" dirty="0" smtClean="0">
                <a:latin typeface="Arial Narrow" pitchFamily="34" charset="0"/>
              </a:rPr>
              <a:t> &amp; Alpen 	(Sverige)</a:t>
            </a:r>
            <a:br>
              <a:rPr lang="nb-NO" sz="1400" dirty="0" smtClean="0">
                <a:latin typeface="Arial Narrow" pitchFamily="34" charset="0"/>
              </a:rPr>
            </a:br>
            <a:endParaRPr lang="nb-NO" sz="1400" dirty="0" smtClean="0">
              <a:latin typeface="Arial Narrow" pitchFamily="34" charset="0"/>
            </a:endParaRPr>
          </a:p>
          <a:p>
            <a:pPr>
              <a:lnSpc>
                <a:spcPct val="80000"/>
              </a:lnSpc>
            </a:pPr>
            <a:r>
              <a:rPr lang="nb-NO" sz="1400" dirty="0" smtClean="0">
                <a:latin typeface="Arial Narrow" pitchFamily="34" charset="0"/>
              </a:rPr>
              <a:t>1964	Børsnotert i København </a:t>
            </a:r>
            <a:br>
              <a:rPr lang="nb-NO" sz="1400" dirty="0" smtClean="0">
                <a:latin typeface="Arial Narrow" pitchFamily="34" charset="0"/>
              </a:rPr>
            </a:br>
            <a:r>
              <a:rPr lang="nb-NO" sz="1400" dirty="0" smtClean="0">
                <a:latin typeface="Arial Narrow" pitchFamily="34" charset="0"/>
              </a:rPr>
              <a:t>	</a:t>
            </a:r>
          </a:p>
          <a:p>
            <a:pPr>
              <a:lnSpc>
                <a:spcPct val="80000"/>
              </a:lnSpc>
            </a:pPr>
            <a:r>
              <a:rPr lang="nb-NO" sz="1400" dirty="0" smtClean="0">
                <a:latin typeface="Arial Narrow" pitchFamily="34" charset="0"/>
              </a:rPr>
              <a:t>1986 	Datterselskap av </a:t>
            </a:r>
            <a:r>
              <a:rPr lang="nb-NO" sz="1400" dirty="0" err="1" smtClean="0">
                <a:latin typeface="Arial Narrow" pitchFamily="34" charset="0"/>
              </a:rPr>
              <a:t>Ratos</a:t>
            </a:r>
            <a:r>
              <a:rPr lang="nb-NO" sz="1400" dirty="0" smtClean="0">
                <a:latin typeface="Arial Narrow" pitchFamily="34" charset="0"/>
              </a:rPr>
              <a:t> (100%)</a:t>
            </a:r>
            <a:br>
              <a:rPr lang="nb-NO" sz="1400" dirty="0" smtClean="0">
                <a:latin typeface="Arial Narrow" pitchFamily="34" charset="0"/>
              </a:rPr>
            </a:br>
            <a:endParaRPr lang="nb-NO" sz="1400" dirty="0" smtClean="0">
              <a:latin typeface="Arial Narrow" pitchFamily="34" charset="0"/>
            </a:endParaRPr>
          </a:p>
          <a:p>
            <a:pPr>
              <a:lnSpc>
                <a:spcPct val="80000"/>
              </a:lnSpc>
            </a:pPr>
            <a:r>
              <a:rPr lang="nb-NO" sz="1400" dirty="0" smtClean="0">
                <a:latin typeface="Arial Narrow" pitchFamily="34" charset="0"/>
              </a:rPr>
              <a:t>1995 	Etablert i Finland</a:t>
            </a:r>
            <a:br>
              <a:rPr lang="nb-NO" sz="1400" dirty="0" smtClean="0">
                <a:latin typeface="Arial Narrow" pitchFamily="34" charset="0"/>
              </a:rPr>
            </a:br>
            <a:endParaRPr lang="nb-NO" sz="1400" dirty="0" smtClean="0">
              <a:latin typeface="Arial Narrow" pitchFamily="34" charset="0"/>
            </a:endParaRPr>
          </a:p>
          <a:p>
            <a:pPr>
              <a:lnSpc>
                <a:spcPct val="80000"/>
              </a:lnSpc>
            </a:pPr>
            <a:r>
              <a:rPr lang="nb-NO" sz="1400" dirty="0" smtClean="0">
                <a:latin typeface="Arial Narrow" pitchFamily="34" charset="0"/>
              </a:rPr>
              <a:t>1996 	Børsnotert i Stockholm  </a:t>
            </a:r>
            <a:br>
              <a:rPr lang="nb-NO" sz="1400" dirty="0" smtClean="0">
                <a:latin typeface="Arial Narrow" pitchFamily="34" charset="0"/>
              </a:rPr>
            </a:br>
            <a:r>
              <a:rPr lang="nb-NO" sz="1400" dirty="0" smtClean="0">
                <a:latin typeface="Arial Narrow" pitchFamily="34" charset="0"/>
              </a:rPr>
              <a:t>	– Kjøp av </a:t>
            </a:r>
            <a:r>
              <a:rPr lang="nb-NO" sz="1400" dirty="0" err="1" smtClean="0">
                <a:latin typeface="Arial Narrow" pitchFamily="34" charset="0"/>
              </a:rPr>
              <a:t>Tadmar</a:t>
            </a:r>
            <a:r>
              <a:rPr lang="nb-NO" sz="1400" dirty="0" smtClean="0">
                <a:latin typeface="Arial Narrow" pitchFamily="34" charset="0"/>
              </a:rPr>
              <a:t> (Polen)</a:t>
            </a:r>
            <a:br>
              <a:rPr lang="nb-NO" sz="1400" dirty="0" smtClean="0">
                <a:latin typeface="Arial Narrow" pitchFamily="34" charset="0"/>
              </a:rPr>
            </a:br>
            <a:endParaRPr lang="nb-NO" sz="1400" dirty="0" smtClean="0">
              <a:latin typeface="Arial Narrow" pitchFamily="34" charset="0"/>
            </a:endParaRPr>
          </a:p>
          <a:p>
            <a:pPr>
              <a:lnSpc>
                <a:spcPct val="80000"/>
              </a:lnSpc>
            </a:pPr>
            <a:r>
              <a:rPr lang="nb-NO" sz="1400" dirty="0" smtClean="0">
                <a:latin typeface="Arial Narrow" pitchFamily="34" charset="0"/>
              </a:rPr>
              <a:t>1999 	Nye eiere (EQT og </a:t>
            </a:r>
            <a:r>
              <a:rPr lang="nb-NO" sz="1400" dirty="0" err="1" smtClean="0">
                <a:latin typeface="Arial Narrow" pitchFamily="34" charset="0"/>
              </a:rPr>
              <a:t>Ratos</a:t>
            </a:r>
            <a:r>
              <a:rPr lang="nb-NO" sz="1400" dirty="0" smtClean="0">
                <a:latin typeface="Arial Narrow" pitchFamily="34" charset="0"/>
              </a:rPr>
              <a:t>)</a:t>
            </a:r>
          </a:p>
          <a:p>
            <a:pPr>
              <a:lnSpc>
                <a:spcPct val="80000"/>
              </a:lnSpc>
            </a:pPr>
            <a:endParaRPr lang="nb-NO" sz="1400" dirty="0" smtClean="0">
              <a:latin typeface="Arial Narrow" pitchFamily="34" charset="0"/>
            </a:endParaRPr>
          </a:p>
          <a:p>
            <a:pPr>
              <a:lnSpc>
                <a:spcPct val="80000"/>
              </a:lnSpc>
            </a:pPr>
            <a:r>
              <a:rPr lang="nb-NO" sz="1400" dirty="0" smtClean="0">
                <a:latin typeface="Arial Narrow" pitchFamily="34" charset="0"/>
              </a:rPr>
              <a:t>2004      Nye eiere – Saint Gobain </a:t>
            </a:r>
          </a:p>
          <a:p>
            <a:pPr>
              <a:lnSpc>
                <a:spcPct val="80000"/>
              </a:lnSpc>
            </a:pPr>
            <a:endParaRPr lang="nb-NO" sz="1400" dirty="0" smtClean="0">
              <a:latin typeface="Arial Narrow" pitchFamily="34" charset="0"/>
            </a:endParaRPr>
          </a:p>
          <a:p>
            <a:pPr>
              <a:lnSpc>
                <a:spcPct val="80000"/>
              </a:lnSpc>
            </a:pPr>
            <a:r>
              <a:rPr lang="nb-NO" sz="1400" dirty="0" smtClean="0">
                <a:latin typeface="Arial Narrow" pitchFamily="34" charset="0"/>
              </a:rPr>
              <a:t>2006    Kjøp av TMB og </a:t>
            </a:r>
            <a:r>
              <a:rPr lang="nb-NO" sz="1400" dirty="0" err="1" smtClean="0">
                <a:latin typeface="Arial Narrow" pitchFamily="34" charset="0"/>
              </a:rPr>
              <a:t>Ventistål</a:t>
            </a:r>
            <a:endParaRPr lang="nb-NO" sz="1400" dirty="0" smtClean="0">
              <a:latin typeface="Arial Narrow" pitchFamily="34" charset="0"/>
            </a:endParaRPr>
          </a:p>
        </p:txBody>
      </p:sp>
      <p:pic>
        <p:nvPicPr>
          <p:cNvPr id="153604" name="Picture 4" descr="BrDahlBrodrene"/>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249988" y="431800"/>
            <a:ext cx="3328987" cy="4052888"/>
          </a:xfrm>
          <a:noFill/>
        </p:spPr>
      </p:pic>
    </p:spTree>
    <p:extLst>
      <p:ext uri="{BB962C8B-B14F-4D97-AF65-F5344CB8AC3E}">
        <p14:creationId xmlns:p14="http://schemas.microsoft.com/office/powerpoint/2010/main" val="3156466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fade">
                                      <p:cBhvr>
                                        <p:cTn id="7" dur="500"/>
                                        <p:tgtEl>
                                          <p:spTgt spid="15360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603">
                                            <p:txEl>
                                              <p:pRg st="1" end="1"/>
                                            </p:txEl>
                                          </p:spTgt>
                                        </p:tgtEl>
                                        <p:attrNameLst>
                                          <p:attrName>style.visibility</p:attrName>
                                        </p:attrNameLst>
                                      </p:cBhvr>
                                      <p:to>
                                        <p:strVal val="visible"/>
                                      </p:to>
                                    </p:set>
                                    <p:animEffect transition="in" filter="fade">
                                      <p:cBhvr>
                                        <p:cTn id="10" dur="500"/>
                                        <p:tgtEl>
                                          <p:spTgt spid="15360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3603">
                                            <p:txEl>
                                              <p:pRg st="2" end="2"/>
                                            </p:txEl>
                                          </p:spTgt>
                                        </p:tgtEl>
                                        <p:attrNameLst>
                                          <p:attrName>style.visibility</p:attrName>
                                        </p:attrNameLst>
                                      </p:cBhvr>
                                      <p:to>
                                        <p:strVal val="visible"/>
                                      </p:to>
                                    </p:set>
                                    <p:animEffect transition="in" filter="fade">
                                      <p:cBhvr>
                                        <p:cTn id="13" dur="500"/>
                                        <p:tgtEl>
                                          <p:spTgt spid="15360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3603">
                                            <p:txEl>
                                              <p:pRg st="3" end="3"/>
                                            </p:txEl>
                                          </p:spTgt>
                                        </p:tgtEl>
                                        <p:attrNameLst>
                                          <p:attrName>style.visibility</p:attrName>
                                        </p:attrNameLst>
                                      </p:cBhvr>
                                      <p:to>
                                        <p:strVal val="visible"/>
                                      </p:to>
                                    </p:set>
                                    <p:animEffect transition="in" filter="fade">
                                      <p:cBhvr>
                                        <p:cTn id="16" dur="500"/>
                                        <p:tgtEl>
                                          <p:spTgt spid="15360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3603">
                                            <p:txEl>
                                              <p:pRg st="4" end="4"/>
                                            </p:txEl>
                                          </p:spTgt>
                                        </p:tgtEl>
                                        <p:attrNameLst>
                                          <p:attrName>style.visibility</p:attrName>
                                        </p:attrNameLst>
                                      </p:cBhvr>
                                      <p:to>
                                        <p:strVal val="visible"/>
                                      </p:to>
                                    </p:set>
                                    <p:animEffect transition="in" filter="fade">
                                      <p:cBhvr>
                                        <p:cTn id="19" dur="500"/>
                                        <p:tgtEl>
                                          <p:spTgt spid="15360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3603">
                                            <p:txEl>
                                              <p:pRg st="5" end="5"/>
                                            </p:txEl>
                                          </p:spTgt>
                                        </p:tgtEl>
                                        <p:attrNameLst>
                                          <p:attrName>style.visibility</p:attrName>
                                        </p:attrNameLst>
                                      </p:cBhvr>
                                      <p:to>
                                        <p:strVal val="visible"/>
                                      </p:to>
                                    </p:set>
                                    <p:animEffect transition="in" filter="fade">
                                      <p:cBhvr>
                                        <p:cTn id="22" dur="500"/>
                                        <p:tgtEl>
                                          <p:spTgt spid="15360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3603">
                                            <p:txEl>
                                              <p:pRg st="6" end="6"/>
                                            </p:txEl>
                                          </p:spTgt>
                                        </p:tgtEl>
                                        <p:attrNameLst>
                                          <p:attrName>style.visibility</p:attrName>
                                        </p:attrNameLst>
                                      </p:cBhvr>
                                      <p:to>
                                        <p:strVal val="visible"/>
                                      </p:to>
                                    </p:set>
                                    <p:animEffect transition="in" filter="fade">
                                      <p:cBhvr>
                                        <p:cTn id="25" dur="500"/>
                                        <p:tgtEl>
                                          <p:spTgt spid="15360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3603">
                                            <p:txEl>
                                              <p:pRg st="7" end="7"/>
                                            </p:txEl>
                                          </p:spTgt>
                                        </p:tgtEl>
                                        <p:attrNameLst>
                                          <p:attrName>style.visibility</p:attrName>
                                        </p:attrNameLst>
                                      </p:cBhvr>
                                      <p:to>
                                        <p:strVal val="visible"/>
                                      </p:to>
                                    </p:set>
                                    <p:animEffect transition="in" filter="fade">
                                      <p:cBhvr>
                                        <p:cTn id="28" dur="500"/>
                                        <p:tgtEl>
                                          <p:spTgt spid="15360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3603">
                                            <p:txEl>
                                              <p:pRg st="8" end="8"/>
                                            </p:txEl>
                                          </p:spTgt>
                                        </p:tgtEl>
                                        <p:attrNameLst>
                                          <p:attrName>style.visibility</p:attrName>
                                        </p:attrNameLst>
                                      </p:cBhvr>
                                      <p:to>
                                        <p:strVal val="visible"/>
                                      </p:to>
                                    </p:set>
                                    <p:animEffect transition="in" filter="fade">
                                      <p:cBhvr>
                                        <p:cTn id="31" dur="500"/>
                                        <p:tgtEl>
                                          <p:spTgt spid="15360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3603">
                                            <p:txEl>
                                              <p:pRg st="9" end="9"/>
                                            </p:txEl>
                                          </p:spTgt>
                                        </p:tgtEl>
                                        <p:attrNameLst>
                                          <p:attrName>style.visibility</p:attrName>
                                        </p:attrNameLst>
                                      </p:cBhvr>
                                      <p:to>
                                        <p:strVal val="visible"/>
                                      </p:to>
                                    </p:set>
                                    <p:animEffect transition="in" filter="fade">
                                      <p:cBhvr>
                                        <p:cTn id="34" dur="500"/>
                                        <p:tgtEl>
                                          <p:spTgt spid="153603">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3603">
                                            <p:txEl>
                                              <p:pRg st="10" end="10"/>
                                            </p:txEl>
                                          </p:spTgt>
                                        </p:tgtEl>
                                        <p:attrNameLst>
                                          <p:attrName>style.visibility</p:attrName>
                                        </p:attrNameLst>
                                      </p:cBhvr>
                                      <p:to>
                                        <p:strVal val="visible"/>
                                      </p:to>
                                    </p:set>
                                    <p:animEffect transition="in" filter="fade">
                                      <p:cBhvr>
                                        <p:cTn id="37" dur="500"/>
                                        <p:tgtEl>
                                          <p:spTgt spid="153603">
                                            <p:txEl>
                                              <p:pRg st="10" end="1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3603">
                                            <p:txEl>
                                              <p:pRg st="12" end="12"/>
                                            </p:txEl>
                                          </p:spTgt>
                                        </p:tgtEl>
                                        <p:attrNameLst>
                                          <p:attrName>style.visibility</p:attrName>
                                        </p:attrNameLst>
                                      </p:cBhvr>
                                      <p:to>
                                        <p:strVal val="visible"/>
                                      </p:to>
                                    </p:set>
                                    <p:animEffect transition="in" filter="fade">
                                      <p:cBhvr>
                                        <p:cTn id="40" dur="500"/>
                                        <p:tgtEl>
                                          <p:spTgt spid="153603">
                                            <p:txEl>
                                              <p:pRg st="12" end="12"/>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3603">
                                            <p:txEl>
                                              <p:pRg st="14" end="14"/>
                                            </p:txEl>
                                          </p:spTgt>
                                        </p:tgtEl>
                                        <p:attrNameLst>
                                          <p:attrName>style.visibility</p:attrName>
                                        </p:attrNameLst>
                                      </p:cBhvr>
                                      <p:to>
                                        <p:strVal val="visible"/>
                                      </p:to>
                                    </p:set>
                                    <p:animEffect transition="in" filter="fade">
                                      <p:cBhvr>
                                        <p:cTn id="43" dur="500"/>
                                        <p:tgtEl>
                                          <p:spTgt spid="153603">
                                            <p:txEl>
                                              <p:pRg st="14" end="14"/>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53604"/>
                                        </p:tgtEl>
                                        <p:attrNameLst>
                                          <p:attrName>style.visibility</p:attrName>
                                        </p:attrNameLst>
                                      </p:cBhvr>
                                      <p:to>
                                        <p:strVal val="visible"/>
                                      </p:to>
                                    </p:set>
                                    <p:animEffect transition="in" filter="fade">
                                      <p:cBhvr>
                                        <p:cTn id="46" dur="500"/>
                                        <p:tgtEl>
                                          <p:spTgt spid="153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ventilasjo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37" y="1512367"/>
            <a:ext cx="25066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3" descr="Kanalstaal_Spiro_gruppebilde"/>
          <p:cNvPicPr>
            <a:picLocks noChangeAspect="1" noChangeArrowheads="1"/>
          </p:cNvPicPr>
          <p:nvPr/>
        </p:nvPicPr>
        <p:blipFill>
          <a:blip r:embed="rId3">
            <a:extLst>
              <a:ext uri="{28A0092B-C50C-407E-A947-70E740481C1C}">
                <a14:useLocalDpi xmlns:a14="http://schemas.microsoft.com/office/drawing/2010/main" val="0"/>
              </a:ext>
            </a:extLst>
          </a:blip>
          <a:srcRect r="9372"/>
          <a:stretch>
            <a:fillRect/>
          </a:stretch>
        </p:blipFill>
        <p:spPr bwMode="auto">
          <a:xfrm>
            <a:off x="6102167" y="215899"/>
            <a:ext cx="3591108" cy="297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4"/>
          <p:cNvSpPr>
            <a:spLocks noGrp="1" noChangeArrowheads="1"/>
          </p:cNvSpPr>
          <p:nvPr>
            <p:ph type="title" idx="4294967295"/>
          </p:nvPr>
        </p:nvSpPr>
        <p:spPr>
          <a:xfrm>
            <a:off x="274638" y="0"/>
            <a:ext cx="8497887" cy="722313"/>
          </a:xfrm>
        </p:spPr>
        <p:txBody>
          <a:bodyPr/>
          <a:lstStyle/>
          <a:p>
            <a:r>
              <a:rPr lang="nb-NO" sz="3600" smtClean="0">
                <a:latin typeface="Arial Narrow" pitchFamily="34" charset="0"/>
              </a:rPr>
              <a:t>Ventilasjon</a:t>
            </a:r>
          </a:p>
        </p:txBody>
      </p:sp>
      <p:pic>
        <p:nvPicPr>
          <p:cNvPr id="38917" name="Picture 5" descr="DanX-Comfo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5563" y="2617346"/>
            <a:ext cx="3223120" cy="243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7" descr="ventistal_rgb_stor_N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8600" y="720725"/>
            <a:ext cx="29464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5067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346075" y="215900"/>
            <a:ext cx="3240088" cy="722313"/>
          </a:xfrm>
        </p:spPr>
        <p:txBody>
          <a:bodyPr/>
          <a:lstStyle/>
          <a:p>
            <a:r>
              <a:rPr lang="nb-NO" sz="3600" dirty="0" smtClean="0">
                <a:latin typeface="Arial Narrow" pitchFamily="34" charset="0"/>
              </a:rPr>
              <a:t>Varmepumper</a:t>
            </a:r>
          </a:p>
        </p:txBody>
      </p:sp>
      <p:pic>
        <p:nvPicPr>
          <p:cNvPr id="399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038" y="1081088"/>
            <a:ext cx="5761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0" name="Picture 5" descr="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8963" y="1152525"/>
            <a:ext cx="25209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34288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5" descr="b3-4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0947" y="1019175"/>
            <a:ext cx="2736850" cy="1863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0963" name="Picture 12" descr="42RXp66QSdWslXKTfRb96AdKNXZIZ79naKlBYSqQMu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2609" y="2736850"/>
            <a:ext cx="3024188"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10" descr="insp108_flisEgypt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4059" y="1474788"/>
            <a:ext cx="21590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2"/>
          <p:cNvSpPr>
            <a:spLocks noGrp="1" noChangeArrowheads="1"/>
          </p:cNvSpPr>
          <p:nvPr>
            <p:ph type="title" idx="4294967295"/>
          </p:nvPr>
        </p:nvSpPr>
        <p:spPr>
          <a:xfrm>
            <a:off x="346075" y="288925"/>
            <a:ext cx="8497888" cy="722313"/>
          </a:xfrm>
        </p:spPr>
        <p:txBody>
          <a:bodyPr/>
          <a:lstStyle/>
          <a:p>
            <a:r>
              <a:rPr lang="nb-NO" sz="3600" dirty="0" smtClean="0">
                <a:latin typeface="Arial Narrow" pitchFamily="34" charset="0"/>
              </a:rPr>
              <a:t>Flis</a:t>
            </a:r>
          </a:p>
        </p:txBody>
      </p:sp>
      <p:pic>
        <p:nvPicPr>
          <p:cNvPr id="40966" name="Picture 5" descr="ANd9GcR3N4aP154s1lfWf7Rcsecdba64RUaLxXr1mW6udAQz-GeEr94k2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8784" y="2447925"/>
            <a:ext cx="1828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14" desc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083" y="1195140"/>
            <a:ext cx="1790391" cy="1469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42003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p:txBody>
          <a:bodyPr/>
          <a:lstStyle/>
          <a:p>
            <a:r>
              <a:rPr lang="nb-NO" smtClean="0">
                <a:latin typeface="Arial Narrow" pitchFamily="34" charset="0"/>
              </a:rPr>
              <a:t>Eksport </a:t>
            </a:r>
            <a:r>
              <a:rPr lang="nb-NO" sz="3200" smtClean="0">
                <a:latin typeface="Arial Narrow" pitchFamily="34" charset="0"/>
              </a:rPr>
              <a:t>(Romania og Vietnam)</a:t>
            </a:r>
          </a:p>
        </p:txBody>
      </p:sp>
      <p:pic>
        <p:nvPicPr>
          <p:cNvPr id="41987" name="Picture 3" descr="ANd9GcSG2vL9tkaYmP2iMOZE_GJcrA3CtaI4eRH8Yj4fNRSVCQ0BhW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75" y="1439863"/>
            <a:ext cx="4103688"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descr="IMG_19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6025" y="1439863"/>
            <a:ext cx="3960813"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40645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490092" y="504255"/>
            <a:ext cx="8640960" cy="3960440"/>
          </a:xfrm>
        </p:spPr>
        <p:txBody>
          <a:bodyPr/>
          <a:lstStyle/>
          <a:p>
            <a:endParaRPr lang="nb-NO"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005" y="-513273"/>
            <a:ext cx="11175069" cy="6490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19998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tel 1"/>
          <p:cNvSpPr>
            <a:spLocks noGrp="1"/>
          </p:cNvSpPr>
          <p:nvPr>
            <p:ph type="title"/>
          </p:nvPr>
        </p:nvSpPr>
        <p:spPr/>
        <p:txBody>
          <a:bodyPr/>
          <a:lstStyle/>
          <a:p>
            <a:pPr eaLnBrk="1" hangingPunct="1"/>
            <a:r>
              <a:rPr lang="nb-NO" smtClean="0"/>
              <a:t>Neste års tema blir klima</a:t>
            </a:r>
          </a:p>
        </p:txBody>
      </p:sp>
      <p:sp>
        <p:nvSpPr>
          <p:cNvPr id="14339" name="Plassholder for innhold 2"/>
          <p:cNvSpPr>
            <a:spLocks noGrp="1"/>
          </p:cNvSpPr>
          <p:nvPr>
            <p:ph idx="1"/>
          </p:nvPr>
        </p:nvSpPr>
        <p:spPr/>
        <p:txBody>
          <a:bodyPr/>
          <a:lstStyle/>
          <a:p>
            <a:pPr eaLnBrk="1" fontAlgn="t" hangingPunct="1"/>
            <a:r>
              <a:rPr lang="nb-NO" sz="1400" smtClean="0"/>
              <a:t>Tidligere år har vi hatt Miljø (2011) og Vedlikehold (2012) som hovedtema på symposiet. Med tanke på de stadige skiftningene vi ser i vær og klima, ser vi det som naturlig å ta opp tråden fra tidligere års symposier ved å sette klima på dagsordenen denne gang. I de bransjene vi arbeider innenfor, altså vann og avløp, vannkraft og samferdsel – har klimaet stor betydning for hvordan hverdagen håndteres. På VA arbeider vi for å forbedre løsninger for å håndtere de stadig økende mengdene av overvann i tettbygde strøk, veier etc. På samferdsel stilles det større krav til beredskap og systemer i forbindelse med varsling og sikring ved økt fare for skred og ødeleggelser. Vannkraft har mange fordeler som en fornybar, ren, pålitelig og fleksibel ressurs. Dette er kvaliteter som vil bli enda mer etterspurte i årene framover med enda sterkere fokus på klima.</a:t>
            </a:r>
          </a:p>
          <a:p>
            <a:pPr eaLnBrk="1" fontAlgn="t" hangingPunct="1"/>
            <a:r>
              <a:rPr lang="nb-NO" sz="1400" smtClean="0"/>
              <a:t>Når vi i tillegg vet at klima er et tema som har stor betydning for menneskehetens ve og vel på kloden, er vi overbevist om at vi skal komme fram til et program som vil fenge alle våre grupper av samarbeidspartnere.</a:t>
            </a:r>
          </a:p>
          <a:p>
            <a:pPr eaLnBrk="1" fontAlgn="t" hangingPunct="1"/>
            <a:r>
              <a:rPr lang="nb-NO" sz="1400" smtClean="0"/>
              <a:t>Vi sees på Lillestrøm i 19. – 20. mars 2014.</a:t>
            </a:r>
          </a:p>
          <a:p>
            <a:pPr eaLnBrk="1" hangingPunct="1"/>
            <a:endParaRPr lang="nb-NO" sz="1400" smtClean="0"/>
          </a:p>
        </p:txBody>
      </p:sp>
    </p:spTree>
    <p:extLst>
      <p:ext uri="{BB962C8B-B14F-4D97-AF65-F5344CB8AC3E}">
        <p14:creationId xmlns:p14="http://schemas.microsoft.com/office/powerpoint/2010/main" val="9996867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i="1" dirty="0"/>
              <a:t>Vårt fundament.</a:t>
            </a:r>
            <a:endParaRPr lang="nb-NO" dirty="0"/>
          </a:p>
        </p:txBody>
      </p:sp>
      <p:sp>
        <p:nvSpPr>
          <p:cNvPr id="3" name="Plassholder for innhold 2"/>
          <p:cNvSpPr>
            <a:spLocks noGrp="1"/>
          </p:cNvSpPr>
          <p:nvPr>
            <p:ph idx="1"/>
          </p:nvPr>
        </p:nvSpPr>
        <p:spPr/>
        <p:txBody>
          <a:bodyPr/>
          <a:lstStyle/>
          <a:p>
            <a:pPr marL="323850" indent="-323850" defTabSz="1042988" eaLnBrk="1" hangingPunct="1">
              <a:lnSpc>
                <a:spcPct val="105000"/>
              </a:lnSpc>
            </a:pPr>
            <a:r>
              <a:rPr lang="nb-NO" sz="1600" i="1" dirty="0"/>
              <a:t>Service - kvalitet</a:t>
            </a:r>
            <a:br>
              <a:rPr lang="nb-NO" sz="1600" i="1" dirty="0"/>
            </a:br>
            <a:r>
              <a:rPr lang="nb-NO" sz="1600" i="1" dirty="0"/>
              <a:t>- Tilgjengelighet, pålitelighet  og kompetanse.</a:t>
            </a:r>
            <a:br>
              <a:rPr lang="nb-NO" sz="1600" i="1" dirty="0"/>
            </a:br>
            <a:endParaRPr lang="nb-NO" sz="1600" i="1" dirty="0"/>
          </a:p>
          <a:p>
            <a:pPr marL="323850" indent="-323850" defTabSz="1042988" eaLnBrk="1" hangingPunct="1">
              <a:lnSpc>
                <a:spcPct val="105000"/>
              </a:lnSpc>
            </a:pPr>
            <a:r>
              <a:rPr lang="nb-NO" sz="1600" i="1" dirty="0"/>
              <a:t>Markedsleder.                                     </a:t>
            </a:r>
          </a:p>
          <a:p>
            <a:pPr marL="323850" indent="-323850" defTabSz="1042988" eaLnBrk="1" hangingPunct="1">
              <a:lnSpc>
                <a:spcPct val="105000"/>
              </a:lnSpc>
            </a:pPr>
            <a:endParaRPr lang="nb-NO" sz="1600" i="1" dirty="0"/>
          </a:p>
          <a:p>
            <a:pPr marL="323850" indent="-323850" defTabSz="1042988" eaLnBrk="1" hangingPunct="1">
              <a:lnSpc>
                <a:spcPct val="105000"/>
              </a:lnSpc>
            </a:pPr>
            <a:r>
              <a:rPr lang="nb-NO" sz="1600" i="1" dirty="0"/>
              <a:t>Effektive servicesentra</a:t>
            </a:r>
          </a:p>
          <a:p>
            <a:pPr marL="323850" indent="-323850" defTabSz="1042988" eaLnBrk="1" hangingPunct="1">
              <a:lnSpc>
                <a:spcPct val="105000"/>
              </a:lnSpc>
            </a:pPr>
            <a:endParaRPr lang="nb-NO" sz="1600" i="1" dirty="0"/>
          </a:p>
          <a:p>
            <a:pPr marL="323850" indent="-323850" defTabSz="1042988" eaLnBrk="1" hangingPunct="1">
              <a:lnSpc>
                <a:spcPct val="105000"/>
              </a:lnSpc>
            </a:pPr>
            <a:r>
              <a:rPr lang="nb-NO" sz="1600" i="1" dirty="0"/>
              <a:t>Laveste kostnader.</a:t>
            </a:r>
          </a:p>
          <a:p>
            <a:pPr marL="323850" indent="-323850" defTabSz="1042988" eaLnBrk="1" hangingPunct="1">
              <a:lnSpc>
                <a:spcPct val="105000"/>
              </a:lnSpc>
              <a:buFontTx/>
              <a:buNone/>
            </a:pPr>
            <a:endParaRPr lang="nb-NO" sz="1600" dirty="0"/>
          </a:p>
          <a:p>
            <a:pPr marL="323850" indent="-323850" defTabSz="1042988" eaLnBrk="1" hangingPunct="1">
              <a:lnSpc>
                <a:spcPct val="105000"/>
              </a:lnSpc>
            </a:pPr>
            <a:r>
              <a:rPr lang="nb-NO" sz="1600" i="1" dirty="0"/>
              <a:t>Effektive IT-løsninger</a:t>
            </a:r>
          </a:p>
          <a:p>
            <a:pPr marL="323850" indent="-323850" defTabSz="1042988" eaLnBrk="1" hangingPunct="1">
              <a:lnSpc>
                <a:spcPct val="105000"/>
              </a:lnSpc>
              <a:buFontTx/>
              <a:buNone/>
            </a:pPr>
            <a:endParaRPr lang="nb-NO" sz="1600" i="1" dirty="0"/>
          </a:p>
          <a:p>
            <a:pPr marL="323850" indent="-323850" defTabSz="1042988" eaLnBrk="1" hangingPunct="1">
              <a:lnSpc>
                <a:spcPct val="105000"/>
              </a:lnSpc>
            </a:pPr>
            <a:r>
              <a:rPr lang="nb-NO" sz="1600" i="1" dirty="0"/>
              <a:t>Best på logistikk</a:t>
            </a:r>
            <a:r>
              <a:rPr lang="nb-NO" sz="1600" dirty="0"/>
              <a:t/>
            </a:r>
            <a:br>
              <a:rPr lang="nb-NO" sz="1600" dirty="0"/>
            </a:br>
            <a:endParaRPr lang="nb-NO" sz="1600" dirty="0"/>
          </a:p>
          <a:p>
            <a:pPr marL="323850" indent="-323850" defTabSz="1042988" eaLnBrk="1" hangingPunct="1">
              <a:lnSpc>
                <a:spcPct val="105000"/>
              </a:lnSpc>
            </a:pPr>
            <a:r>
              <a:rPr lang="nb-NO" sz="1600" i="1" dirty="0"/>
              <a:t>Komplett produktspekter</a:t>
            </a:r>
            <a:endParaRPr lang="nb-NO" sz="1600" dirty="0"/>
          </a:p>
        </p:txBody>
      </p:sp>
    </p:spTree>
    <p:extLst>
      <p:ext uri="{BB962C8B-B14F-4D97-AF65-F5344CB8AC3E}">
        <p14:creationId xmlns:p14="http://schemas.microsoft.com/office/powerpoint/2010/main" val="20499709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6" descr="http://vpf-web.harvard.edu/rmas/images/bigstockphoto_Question_Symbol_20456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7738" y="360363"/>
            <a:ext cx="5761037"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95311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endParaRPr lang="nb-N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4913" y="1441450"/>
            <a:ext cx="4953000"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94689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ittel 1"/>
          <p:cNvSpPr>
            <a:spLocks noGrp="1"/>
          </p:cNvSpPr>
          <p:nvPr>
            <p:ph type="title"/>
          </p:nvPr>
        </p:nvSpPr>
        <p:spPr/>
        <p:txBody>
          <a:bodyPr/>
          <a:lstStyle/>
          <a:p>
            <a:pPr eaLnBrk="1" hangingPunct="1"/>
            <a:r>
              <a:rPr lang="nb-NO" smtClean="0"/>
              <a:t>Velkommen til 360° Symposium 2014!</a:t>
            </a:r>
          </a:p>
        </p:txBody>
      </p:sp>
      <p:pic>
        <p:nvPicPr>
          <p:cNvPr id="1536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25550" y="1270000"/>
            <a:ext cx="7389813" cy="322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13099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p:nvPr/>
        </p:nvSpPr>
        <p:spPr>
          <a:xfrm>
            <a:off x="439765" y="288231"/>
            <a:ext cx="7167675" cy="523220"/>
          </a:xfrm>
          <a:prstGeom prst="rect">
            <a:avLst/>
          </a:prstGeom>
          <a:noFill/>
        </p:spPr>
        <p:txBody>
          <a:bodyPr wrap="square" rtlCol="0">
            <a:spAutoFit/>
          </a:bodyPr>
          <a:lstStyle/>
          <a:p>
            <a:pPr fontAlgn="auto">
              <a:spcBef>
                <a:spcPts val="0"/>
              </a:spcBef>
              <a:spcAft>
                <a:spcPts val="0"/>
              </a:spcAft>
            </a:pPr>
            <a:r>
              <a:rPr lang="en-US" sz="2800" b="1" dirty="0" smtClean="0">
                <a:solidFill>
                  <a:prstClr val="black"/>
                </a:solidFill>
                <a:latin typeface="Calibri"/>
                <a:ea typeface="+mn-ea"/>
                <a:cs typeface="Arial"/>
              </a:rPr>
              <a:t>Saint-Gobain</a:t>
            </a:r>
            <a:endParaRPr lang="en-US" sz="2800" b="1" dirty="0">
              <a:solidFill>
                <a:prstClr val="black"/>
              </a:solidFill>
              <a:latin typeface="Calibri"/>
              <a:ea typeface="+mn-ea"/>
              <a:cs typeface="Arial"/>
            </a:endParaRPr>
          </a:p>
        </p:txBody>
      </p:sp>
      <p:sp>
        <p:nvSpPr>
          <p:cNvPr id="4" name="Text Box 8"/>
          <p:cNvSpPr txBox="1">
            <a:spLocks noChangeArrowheads="1"/>
          </p:cNvSpPr>
          <p:nvPr/>
        </p:nvSpPr>
        <p:spPr bwMode="auto">
          <a:xfrm>
            <a:off x="507502" y="864295"/>
            <a:ext cx="401503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69875" indent="-269875" eaLnBrk="1" fontAlgn="auto" hangingPunct="1">
              <a:spcBef>
                <a:spcPts val="0"/>
              </a:spcBef>
              <a:spcAft>
                <a:spcPts val="0"/>
              </a:spcAft>
              <a:buClr>
                <a:prstClr val="white">
                  <a:lumMod val="50000"/>
                </a:prstClr>
              </a:buClr>
              <a:buSzPct val="130000"/>
              <a:buFont typeface="Arial" pitchFamily="34" charset="0"/>
              <a:buChar char="•"/>
            </a:pPr>
            <a:r>
              <a:rPr lang="nb-NO" sz="1600" dirty="0" smtClean="0">
                <a:solidFill>
                  <a:prstClr val="black"/>
                </a:solidFill>
                <a:latin typeface="Calibri" pitchFamily="34" charset="0"/>
                <a:ea typeface="+mn-ea"/>
                <a:cs typeface="Calibri" pitchFamily="34" charset="0"/>
              </a:rPr>
              <a:t>En av verdens top 100 ledende tekniske selskaper</a:t>
            </a:r>
          </a:p>
          <a:p>
            <a:pPr marL="269875" indent="-269875" eaLnBrk="1" fontAlgn="auto" hangingPunct="1">
              <a:spcBef>
                <a:spcPts val="0"/>
              </a:spcBef>
              <a:spcAft>
                <a:spcPts val="0"/>
              </a:spcAft>
              <a:buClr>
                <a:prstClr val="white">
                  <a:lumMod val="50000"/>
                </a:prstClr>
              </a:buClr>
              <a:buSzPct val="130000"/>
              <a:buFont typeface="Arial" pitchFamily="34" charset="0"/>
              <a:buChar char="•"/>
            </a:pPr>
            <a:r>
              <a:rPr lang="nb-NO" sz="1600" dirty="0" smtClean="0">
                <a:solidFill>
                  <a:prstClr val="black"/>
                </a:solidFill>
                <a:latin typeface="Calibri" pitchFamily="34" charset="0"/>
                <a:ea typeface="+mn-ea"/>
                <a:cs typeface="Calibri" pitchFamily="34" charset="0"/>
              </a:rPr>
              <a:t>64 Land</a:t>
            </a:r>
          </a:p>
          <a:p>
            <a:pPr marL="269875" indent="-269875" eaLnBrk="1" fontAlgn="auto" hangingPunct="1">
              <a:spcBef>
                <a:spcPts val="0"/>
              </a:spcBef>
              <a:spcAft>
                <a:spcPts val="0"/>
              </a:spcAft>
              <a:buClr>
                <a:prstClr val="white">
                  <a:lumMod val="50000"/>
                </a:prstClr>
              </a:buClr>
              <a:buSzPct val="130000"/>
              <a:buFont typeface="Arial" pitchFamily="34" charset="0"/>
              <a:buChar char="•"/>
            </a:pPr>
            <a:r>
              <a:rPr lang="nb-NO" sz="1600" dirty="0" smtClean="0">
                <a:solidFill>
                  <a:prstClr val="black"/>
                </a:solidFill>
                <a:latin typeface="Calibri" pitchFamily="34" charset="0"/>
                <a:ea typeface="+mn-ea"/>
                <a:cs typeface="Calibri" pitchFamily="34" charset="0"/>
              </a:rPr>
              <a:t>195.000 ansatte</a:t>
            </a:r>
          </a:p>
          <a:p>
            <a:pPr marL="269875" indent="-269875" eaLnBrk="1" fontAlgn="auto" hangingPunct="1">
              <a:spcBef>
                <a:spcPts val="0"/>
              </a:spcBef>
              <a:spcAft>
                <a:spcPts val="0"/>
              </a:spcAft>
              <a:buClr>
                <a:prstClr val="white">
                  <a:lumMod val="50000"/>
                </a:prstClr>
              </a:buClr>
              <a:buSzPct val="130000"/>
              <a:buFont typeface="Arial" pitchFamily="34" charset="0"/>
              <a:buChar char="•"/>
            </a:pPr>
            <a:r>
              <a:rPr lang="nb-NO" sz="1600" dirty="0" smtClean="0">
                <a:solidFill>
                  <a:prstClr val="black"/>
                </a:solidFill>
                <a:latin typeface="Calibri" pitchFamily="34" charset="0"/>
                <a:ea typeface="+mn-ea"/>
                <a:cs typeface="Calibri" pitchFamily="34" charset="0"/>
              </a:rPr>
              <a:t>43 Billion Euro Revenue (2012)</a:t>
            </a:r>
          </a:p>
          <a:p>
            <a:pPr marL="269875" indent="-269875" eaLnBrk="1" fontAlgn="auto" hangingPunct="1">
              <a:spcBef>
                <a:spcPts val="0"/>
              </a:spcBef>
              <a:spcAft>
                <a:spcPts val="0"/>
              </a:spcAft>
              <a:buClr>
                <a:prstClr val="white">
                  <a:lumMod val="50000"/>
                </a:prstClr>
              </a:buClr>
              <a:buSzPct val="130000"/>
              <a:buFont typeface="Arial" pitchFamily="34" charset="0"/>
              <a:buChar char="•"/>
            </a:pPr>
            <a:r>
              <a:rPr lang="nb-NO" sz="1600" dirty="0" smtClean="0">
                <a:solidFill>
                  <a:prstClr val="black"/>
                </a:solidFill>
                <a:latin typeface="Calibri" pitchFamily="34" charset="0"/>
                <a:ea typeface="+mn-ea"/>
                <a:cs typeface="Calibri" pitchFamily="34" charset="0"/>
              </a:rPr>
              <a:t>2,9 Billion Euro EBIT (2012)</a:t>
            </a:r>
          </a:p>
          <a:p>
            <a:pPr marL="269875" indent="-269875" eaLnBrk="1" fontAlgn="auto" hangingPunct="1">
              <a:spcBef>
                <a:spcPts val="0"/>
              </a:spcBef>
              <a:spcAft>
                <a:spcPts val="0"/>
              </a:spcAft>
              <a:buClr>
                <a:prstClr val="white">
                  <a:lumMod val="50000"/>
                </a:prstClr>
              </a:buClr>
              <a:buSzPct val="130000"/>
              <a:buFont typeface="Arial" pitchFamily="34" charset="0"/>
              <a:buChar char="•"/>
            </a:pPr>
            <a:endParaRPr lang="nb-NO" sz="1600" dirty="0" smtClean="0">
              <a:solidFill>
                <a:prstClr val="black"/>
              </a:solidFill>
              <a:latin typeface="Calibri" pitchFamily="34" charset="0"/>
              <a:ea typeface="+mn-ea"/>
              <a:cs typeface="Calibri" pitchFamily="34" charset="0"/>
            </a:endParaRPr>
          </a:p>
          <a:p>
            <a:pPr marL="269875" indent="-269875" eaLnBrk="1" fontAlgn="auto" hangingPunct="1">
              <a:spcBef>
                <a:spcPts val="0"/>
              </a:spcBef>
              <a:spcAft>
                <a:spcPts val="0"/>
              </a:spcAft>
              <a:buClr>
                <a:prstClr val="white">
                  <a:lumMod val="50000"/>
                </a:prstClr>
              </a:buClr>
              <a:buSzPct val="130000"/>
              <a:buFont typeface="Arial" pitchFamily="34" charset="0"/>
              <a:buChar char="•"/>
            </a:pPr>
            <a:endParaRPr lang="nb-NO" sz="1600" dirty="0" smtClean="0">
              <a:solidFill>
                <a:prstClr val="black"/>
              </a:solidFill>
              <a:latin typeface="Calibri" pitchFamily="34" charset="0"/>
              <a:ea typeface="+mn-ea"/>
              <a:cs typeface="Calibri" pitchFamily="34" charset="0"/>
            </a:endParaRPr>
          </a:p>
          <a:p>
            <a:pPr marL="269875" indent="-269875" eaLnBrk="1" fontAlgn="auto" hangingPunct="1">
              <a:spcBef>
                <a:spcPts val="0"/>
              </a:spcBef>
              <a:spcAft>
                <a:spcPts val="0"/>
              </a:spcAft>
              <a:buClr>
                <a:prstClr val="white">
                  <a:lumMod val="50000"/>
                </a:prstClr>
              </a:buClr>
              <a:buSzPct val="130000"/>
              <a:buFont typeface="Arial" pitchFamily="34" charset="0"/>
              <a:buChar char="•"/>
            </a:pPr>
            <a:endParaRPr lang="nb-NO" sz="1600" dirty="0" smtClean="0">
              <a:solidFill>
                <a:prstClr val="black"/>
              </a:solidFill>
              <a:latin typeface="Calibri" pitchFamily="34" charset="0"/>
              <a:ea typeface="+mn-ea"/>
              <a:cs typeface="Calibri" pitchFamily="34" charset="0"/>
            </a:endParaRPr>
          </a:p>
          <a:p>
            <a:pPr marL="269875" indent="-269875" eaLnBrk="1" fontAlgn="auto" hangingPunct="1">
              <a:spcBef>
                <a:spcPts val="0"/>
              </a:spcBef>
              <a:spcAft>
                <a:spcPts val="0"/>
              </a:spcAft>
              <a:buClr>
                <a:prstClr val="white">
                  <a:lumMod val="50000"/>
                </a:prstClr>
              </a:buClr>
              <a:buSzPct val="130000"/>
              <a:buFont typeface="Arial" pitchFamily="34" charset="0"/>
              <a:buChar char="•"/>
            </a:pPr>
            <a:endParaRPr lang="nb-NO" sz="1600" dirty="0">
              <a:solidFill>
                <a:prstClr val="black"/>
              </a:solidFill>
              <a:latin typeface="Calibri"/>
              <a:ea typeface="+mn-ea"/>
            </a:endParaRPr>
          </a:p>
        </p:txBody>
      </p:sp>
      <p:pic>
        <p:nvPicPr>
          <p:cNvPr id="5" name="Picture 18" descr="louv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4867" y="516754"/>
            <a:ext cx="2149345" cy="131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all_of_mirr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4993" y="516754"/>
            <a:ext cx="2721727" cy="131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kstSylinder 6"/>
          <p:cNvSpPr txBox="1"/>
          <p:nvPr/>
        </p:nvSpPr>
        <p:spPr>
          <a:xfrm>
            <a:off x="4603854" y="1886540"/>
            <a:ext cx="2772866" cy="307777"/>
          </a:xfrm>
          <a:prstGeom prst="rect">
            <a:avLst/>
          </a:prstGeom>
          <a:noFill/>
        </p:spPr>
        <p:txBody>
          <a:bodyPr wrap="square" rtlCol="0">
            <a:spAutoFit/>
          </a:bodyPr>
          <a:lstStyle/>
          <a:p>
            <a:r>
              <a:rPr lang="en-US" sz="1400" dirty="0" smtClean="0"/>
              <a:t>1665 - </a:t>
            </a:r>
            <a:r>
              <a:rPr lang="en-US" sz="1400" dirty="0" err="1" smtClean="0"/>
              <a:t>Speilsalen</a:t>
            </a:r>
            <a:r>
              <a:rPr lang="en-US" sz="1400" dirty="0" smtClean="0"/>
              <a:t> - Versailles</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4867" y="2241243"/>
            <a:ext cx="2088232" cy="162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kstSylinder 8"/>
          <p:cNvSpPr txBox="1"/>
          <p:nvPr/>
        </p:nvSpPr>
        <p:spPr>
          <a:xfrm>
            <a:off x="7581600" y="3960639"/>
            <a:ext cx="1908770" cy="307777"/>
          </a:xfrm>
          <a:prstGeom prst="rect">
            <a:avLst/>
          </a:prstGeom>
          <a:noFill/>
        </p:spPr>
        <p:txBody>
          <a:bodyPr wrap="square" rtlCol="0">
            <a:spAutoFit/>
          </a:bodyPr>
          <a:lstStyle/>
          <a:p>
            <a:r>
              <a:rPr lang="en-US" sz="1400" dirty="0" err="1" smtClean="0"/>
              <a:t>Hovedkontor</a:t>
            </a:r>
            <a:r>
              <a:rPr lang="en-US" sz="1400" dirty="0" smtClean="0"/>
              <a:t>: Paris</a:t>
            </a:r>
          </a:p>
        </p:txBody>
      </p:sp>
      <p:sp>
        <p:nvSpPr>
          <p:cNvPr id="10" name="TekstSylinder 9"/>
          <p:cNvSpPr txBox="1"/>
          <p:nvPr/>
        </p:nvSpPr>
        <p:spPr>
          <a:xfrm>
            <a:off x="8175991" y="1872407"/>
            <a:ext cx="1171084" cy="307777"/>
          </a:xfrm>
          <a:prstGeom prst="rect">
            <a:avLst/>
          </a:prstGeom>
          <a:noFill/>
        </p:spPr>
        <p:txBody>
          <a:bodyPr wrap="square" rtlCol="0">
            <a:spAutoFit/>
          </a:bodyPr>
          <a:lstStyle/>
          <a:p>
            <a:r>
              <a:rPr lang="en-US" sz="1400" dirty="0" err="1" smtClean="0"/>
              <a:t>Frankrike</a:t>
            </a:r>
            <a:endParaRPr lang="en-US" sz="1400" dirty="0" smtClean="0"/>
          </a:p>
        </p:txBody>
      </p:sp>
      <p:pic>
        <p:nvPicPr>
          <p:cNvPr id="1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9807" t="13315" r="17847" b="7575"/>
          <a:stretch/>
        </p:blipFill>
        <p:spPr bwMode="auto">
          <a:xfrm>
            <a:off x="510573" y="2578511"/>
            <a:ext cx="4299997" cy="306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51561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ittel 1"/>
          <p:cNvSpPr>
            <a:spLocks noGrp="1"/>
          </p:cNvSpPr>
          <p:nvPr>
            <p:ph type="title"/>
          </p:nvPr>
        </p:nvSpPr>
        <p:spPr/>
        <p:txBody>
          <a:bodyPr/>
          <a:lstStyle/>
          <a:p>
            <a:pPr eaLnBrk="1" hangingPunct="1"/>
            <a:r>
              <a:rPr lang="nb-NO" smtClean="0"/>
              <a:t>Velkommen til 360° Symposium 2014!</a:t>
            </a:r>
          </a:p>
        </p:txBody>
      </p:sp>
      <p:pic>
        <p:nvPicPr>
          <p:cNvPr id="1536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25550" y="1270000"/>
            <a:ext cx="7389813" cy="322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13099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85" name="Line 42"/>
          <p:cNvSpPr>
            <a:spLocks noChangeShapeType="1"/>
          </p:cNvSpPr>
          <p:nvPr/>
        </p:nvSpPr>
        <p:spPr bwMode="auto">
          <a:xfrm>
            <a:off x="5405745" y="3067320"/>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19461" name="Rectangle 17"/>
          <p:cNvSpPr>
            <a:spLocks noChangeArrowheads="1"/>
          </p:cNvSpPr>
          <p:nvPr/>
        </p:nvSpPr>
        <p:spPr bwMode="auto">
          <a:xfrm>
            <a:off x="4189092" y="1440359"/>
            <a:ext cx="1246187" cy="439737"/>
          </a:xfrm>
          <a:prstGeom prst="rect">
            <a:avLst/>
          </a:prstGeom>
          <a:solidFill>
            <a:schemeClr val="bg1"/>
          </a:solidFill>
          <a:ln w="6350" algn="ctr">
            <a:solidFill>
              <a:schemeClr val="tx1"/>
            </a:solidFill>
            <a:miter lim="800000"/>
            <a:headEnd/>
            <a:tailEnd/>
          </a:ln>
        </p:spPr>
        <p:txBody>
          <a:bodyPr wrap="square" lIns="100240" tIns="50121" rIns="100240" bIns="50121" anchor="ctr">
            <a:spAutoFit/>
          </a:bodyPr>
          <a:lstStyle/>
          <a:p>
            <a:endParaRPr lang="en-US"/>
          </a:p>
        </p:txBody>
      </p:sp>
      <p:sp>
        <p:nvSpPr>
          <p:cNvPr id="19463" name="Text Box 19"/>
          <p:cNvSpPr txBox="1">
            <a:spLocks noChangeArrowheads="1"/>
          </p:cNvSpPr>
          <p:nvPr/>
        </p:nvSpPr>
        <p:spPr bwMode="auto">
          <a:xfrm>
            <a:off x="4262072" y="1536402"/>
            <a:ext cx="1093186" cy="25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38" tIns="40069" rIns="80138" bIns="40069">
            <a:spAutoFit/>
          </a:bodyPr>
          <a:lstStyle>
            <a:lvl1pPr defTabSz="801688" eaLnBrk="0" hangingPunct="0">
              <a:defRPr>
                <a:solidFill>
                  <a:schemeClr val="tx1"/>
                </a:solidFill>
                <a:latin typeface="Arial" charset="0"/>
                <a:ea typeface="ＭＳ Ｐゴシック" charset="-128"/>
              </a:defRPr>
            </a:lvl1pPr>
            <a:lvl2pPr marL="742950" indent="-285750" defTabSz="801688" eaLnBrk="0" hangingPunct="0">
              <a:defRPr>
                <a:solidFill>
                  <a:schemeClr val="tx1"/>
                </a:solidFill>
                <a:latin typeface="Arial" charset="0"/>
                <a:ea typeface="ＭＳ Ｐゴシック" charset="-128"/>
              </a:defRPr>
            </a:lvl2pPr>
            <a:lvl3pPr marL="1143000" indent="-228600" defTabSz="801688" eaLnBrk="0" hangingPunct="0">
              <a:defRPr>
                <a:solidFill>
                  <a:schemeClr val="tx1"/>
                </a:solidFill>
                <a:latin typeface="Arial" charset="0"/>
                <a:ea typeface="ＭＳ Ｐゴシック" charset="-128"/>
              </a:defRPr>
            </a:lvl3pPr>
            <a:lvl4pPr marL="1600200" indent="-228600" defTabSz="801688" eaLnBrk="0" hangingPunct="0">
              <a:defRPr>
                <a:solidFill>
                  <a:schemeClr val="tx1"/>
                </a:solidFill>
                <a:latin typeface="Arial" charset="0"/>
                <a:ea typeface="ＭＳ Ｐゴシック" charset="-128"/>
              </a:defRPr>
            </a:lvl4pPr>
            <a:lvl5pPr marL="2057400" indent="-228600" defTabSz="801688" eaLnBrk="0" hangingPunct="0">
              <a:defRPr>
                <a:solidFill>
                  <a:schemeClr val="tx1"/>
                </a:solidFill>
                <a:latin typeface="Arial" charset="0"/>
                <a:ea typeface="ＭＳ Ｐゴシック" charset="-128"/>
              </a:defRPr>
            </a:lvl5pPr>
            <a:lvl6pPr marL="2514600" indent="-228600" defTabSz="801688" eaLnBrk="0" fontAlgn="base" hangingPunct="0">
              <a:spcBef>
                <a:spcPct val="0"/>
              </a:spcBef>
              <a:spcAft>
                <a:spcPct val="0"/>
              </a:spcAft>
              <a:defRPr>
                <a:solidFill>
                  <a:schemeClr val="tx1"/>
                </a:solidFill>
                <a:latin typeface="Arial" charset="0"/>
                <a:ea typeface="ＭＳ Ｐゴシック" charset="-128"/>
              </a:defRPr>
            </a:lvl6pPr>
            <a:lvl7pPr marL="2971800" indent="-228600" defTabSz="801688" eaLnBrk="0" fontAlgn="base" hangingPunct="0">
              <a:spcBef>
                <a:spcPct val="0"/>
              </a:spcBef>
              <a:spcAft>
                <a:spcPct val="0"/>
              </a:spcAft>
              <a:defRPr>
                <a:solidFill>
                  <a:schemeClr val="tx1"/>
                </a:solidFill>
                <a:latin typeface="Arial" charset="0"/>
                <a:ea typeface="ＭＳ Ｐゴシック" charset="-128"/>
              </a:defRPr>
            </a:lvl7pPr>
            <a:lvl8pPr marL="3429000" indent="-228600" defTabSz="801688" eaLnBrk="0" fontAlgn="base" hangingPunct="0">
              <a:spcBef>
                <a:spcPct val="0"/>
              </a:spcBef>
              <a:spcAft>
                <a:spcPct val="0"/>
              </a:spcAft>
              <a:defRPr>
                <a:solidFill>
                  <a:schemeClr val="tx1"/>
                </a:solidFill>
                <a:latin typeface="Arial" charset="0"/>
                <a:ea typeface="ＭＳ Ｐゴシック" charset="-128"/>
              </a:defRPr>
            </a:lvl8pPr>
            <a:lvl9pPr marL="3886200" indent="-228600" defTabSz="801688" eaLnBrk="0" fontAlgn="base" hangingPunct="0">
              <a:spcBef>
                <a:spcPct val="0"/>
              </a:spcBef>
              <a:spcAft>
                <a:spcPct val="0"/>
              </a:spcAft>
              <a:defRPr>
                <a:solidFill>
                  <a:schemeClr val="tx1"/>
                </a:solidFill>
                <a:latin typeface="Arial" charset="0"/>
                <a:ea typeface="ＭＳ Ｐゴシック" charset="-128"/>
              </a:defRPr>
            </a:lvl9pPr>
          </a:lstStyle>
          <a:p>
            <a:pPr algn="ctr"/>
            <a:r>
              <a:rPr lang="nb-NO" sz="1100" b="1" dirty="0" smtClean="0"/>
              <a:t>Adm. Direktør</a:t>
            </a:r>
            <a:endParaRPr lang="nb-NO" sz="1100" b="1" dirty="0"/>
          </a:p>
        </p:txBody>
      </p:sp>
      <p:sp>
        <p:nvSpPr>
          <p:cNvPr id="19465" name="Rectangle 22"/>
          <p:cNvSpPr>
            <a:spLocks noChangeArrowheads="1"/>
          </p:cNvSpPr>
          <p:nvPr/>
        </p:nvSpPr>
        <p:spPr bwMode="auto">
          <a:xfrm>
            <a:off x="346075" y="3254579"/>
            <a:ext cx="962025" cy="472970"/>
          </a:xfrm>
          <a:prstGeom prst="rect">
            <a:avLst/>
          </a:prstGeom>
          <a:solidFill>
            <a:schemeClr val="bg1"/>
          </a:solidFill>
          <a:ln w="6350" algn="ctr">
            <a:solidFill>
              <a:schemeClr val="tx1"/>
            </a:solidFill>
            <a:miter lim="800000"/>
            <a:headEnd/>
            <a:tailEnd/>
          </a:ln>
        </p:spPr>
        <p:txBody>
          <a:bodyPr wrap="square" lIns="100240" tIns="50121" rIns="100240" bIns="50121" anchor="ctr">
            <a:spAutoFit/>
          </a:bodyPr>
          <a:lstStyle/>
          <a:p>
            <a:endParaRPr lang="en-US"/>
          </a:p>
        </p:txBody>
      </p:sp>
      <p:sp>
        <p:nvSpPr>
          <p:cNvPr id="19466" name="Rectangle 23"/>
          <p:cNvSpPr>
            <a:spLocks noChangeArrowheads="1"/>
          </p:cNvSpPr>
          <p:nvPr/>
        </p:nvSpPr>
        <p:spPr bwMode="auto">
          <a:xfrm>
            <a:off x="2700463" y="2187773"/>
            <a:ext cx="1233487" cy="459656"/>
          </a:xfrm>
          <a:prstGeom prst="rect">
            <a:avLst/>
          </a:prstGeom>
          <a:solidFill>
            <a:schemeClr val="bg1"/>
          </a:solidFill>
          <a:ln w="6350" algn="ctr">
            <a:solidFill>
              <a:schemeClr val="tx1"/>
            </a:solidFill>
            <a:miter lim="800000"/>
            <a:headEnd/>
            <a:tailEnd/>
          </a:ln>
        </p:spPr>
        <p:txBody>
          <a:bodyPr wrap="square" lIns="100240" tIns="50121" rIns="100240" bIns="50121" anchor="ctr">
            <a:spAutoFit/>
          </a:bodyPr>
          <a:lstStyle/>
          <a:p>
            <a:endParaRPr lang="en-US"/>
          </a:p>
        </p:txBody>
      </p:sp>
      <p:sp>
        <p:nvSpPr>
          <p:cNvPr id="19467" name="Rectangle 24"/>
          <p:cNvSpPr>
            <a:spLocks noChangeArrowheads="1"/>
          </p:cNvSpPr>
          <p:nvPr/>
        </p:nvSpPr>
        <p:spPr bwMode="auto">
          <a:xfrm>
            <a:off x="346075" y="3280649"/>
            <a:ext cx="962025" cy="427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87850" tIns="43926" rIns="87850" bIns="43926">
            <a:spAutoFit/>
          </a:bodyPr>
          <a:lstStyle/>
          <a:p>
            <a:pPr algn="ctr" defTabSz="801688" eaLnBrk="0" hangingPunct="0"/>
            <a:r>
              <a:rPr lang="nb-NO" sz="1100" b="1" dirty="0"/>
              <a:t>Marked </a:t>
            </a:r>
            <a:r>
              <a:rPr lang="nb-NO" sz="1100" b="1" dirty="0" smtClean="0"/>
              <a:t>VVS</a:t>
            </a:r>
            <a:endParaRPr lang="nb-NO" sz="1100" b="1" dirty="0"/>
          </a:p>
        </p:txBody>
      </p:sp>
      <p:sp>
        <p:nvSpPr>
          <p:cNvPr id="19468" name="Rectangle 25"/>
          <p:cNvSpPr>
            <a:spLocks noChangeArrowheads="1"/>
          </p:cNvSpPr>
          <p:nvPr/>
        </p:nvSpPr>
        <p:spPr bwMode="auto">
          <a:xfrm>
            <a:off x="2700463" y="2207823"/>
            <a:ext cx="1233487" cy="427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87850" tIns="43926" rIns="87850" bIns="43926">
            <a:spAutoFit/>
          </a:bodyPr>
          <a:lstStyle/>
          <a:p>
            <a:pPr algn="ctr" defTabSz="801688" eaLnBrk="0" hangingPunct="0"/>
            <a:r>
              <a:rPr lang="en-US" sz="1100" b="1" dirty="0" err="1" smtClean="0"/>
              <a:t>Forretnings-utvikling</a:t>
            </a:r>
            <a:endParaRPr lang="en-US" sz="1100" b="1" dirty="0"/>
          </a:p>
        </p:txBody>
      </p:sp>
      <p:sp>
        <p:nvSpPr>
          <p:cNvPr id="19470" name="Line 27"/>
          <p:cNvSpPr>
            <a:spLocks noChangeShapeType="1"/>
          </p:cNvSpPr>
          <p:nvPr/>
        </p:nvSpPr>
        <p:spPr bwMode="auto">
          <a:xfrm>
            <a:off x="1968036" y="3064079"/>
            <a:ext cx="0" cy="18891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lIns="100240" tIns="50121" rIns="100240" bIns="50121">
            <a:spAutoFit/>
          </a:bodyPr>
          <a:lstStyle/>
          <a:p>
            <a:endParaRPr lang="nb-NO"/>
          </a:p>
        </p:txBody>
      </p:sp>
      <p:sp>
        <p:nvSpPr>
          <p:cNvPr id="19473" name="Line 30"/>
          <p:cNvSpPr>
            <a:spLocks noChangeShapeType="1"/>
          </p:cNvSpPr>
          <p:nvPr/>
        </p:nvSpPr>
        <p:spPr bwMode="auto">
          <a:xfrm>
            <a:off x="4808663" y="1887654"/>
            <a:ext cx="3521" cy="11739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square" lIns="100240" tIns="50121" rIns="100240" bIns="50121">
            <a:spAutoFit/>
          </a:bodyPr>
          <a:lstStyle/>
          <a:p>
            <a:endParaRPr lang="nb-NO"/>
          </a:p>
        </p:txBody>
      </p:sp>
      <p:sp>
        <p:nvSpPr>
          <p:cNvPr id="19475" name="Rectangle 32"/>
          <p:cNvSpPr>
            <a:spLocks noChangeArrowheads="1"/>
          </p:cNvSpPr>
          <p:nvPr/>
        </p:nvSpPr>
        <p:spPr bwMode="auto">
          <a:xfrm>
            <a:off x="1498600" y="3254579"/>
            <a:ext cx="936625" cy="472970"/>
          </a:xfrm>
          <a:prstGeom prst="rect">
            <a:avLst/>
          </a:prstGeom>
          <a:solidFill>
            <a:schemeClr val="bg1"/>
          </a:solidFill>
          <a:ln w="6350" algn="ctr">
            <a:solidFill>
              <a:schemeClr val="tx1"/>
            </a:solidFill>
            <a:miter lim="800000"/>
            <a:headEnd/>
            <a:tailEnd/>
          </a:ln>
        </p:spPr>
        <p:txBody>
          <a:bodyPr wrap="square" lIns="100240" tIns="50121" rIns="100240" bIns="50121" anchor="ctr">
            <a:spAutoFit/>
          </a:bodyPr>
          <a:lstStyle/>
          <a:p>
            <a:endParaRPr lang="en-US"/>
          </a:p>
        </p:txBody>
      </p:sp>
      <p:sp>
        <p:nvSpPr>
          <p:cNvPr id="19476" name="Rectangle 33"/>
          <p:cNvSpPr>
            <a:spLocks noChangeArrowheads="1"/>
          </p:cNvSpPr>
          <p:nvPr/>
        </p:nvSpPr>
        <p:spPr bwMode="auto">
          <a:xfrm>
            <a:off x="2600325" y="3254579"/>
            <a:ext cx="1022350" cy="472970"/>
          </a:xfrm>
          <a:prstGeom prst="rect">
            <a:avLst/>
          </a:prstGeom>
          <a:solidFill>
            <a:schemeClr val="bg1"/>
          </a:solidFill>
          <a:ln w="6350" algn="ctr">
            <a:solidFill>
              <a:schemeClr val="tx1"/>
            </a:solidFill>
            <a:miter lim="800000"/>
            <a:headEnd/>
            <a:tailEnd/>
          </a:ln>
        </p:spPr>
        <p:txBody>
          <a:bodyPr wrap="square" lIns="100240" tIns="50121" rIns="100240" bIns="50121" anchor="ctr">
            <a:spAutoFit/>
          </a:bodyPr>
          <a:lstStyle/>
          <a:p>
            <a:endParaRPr lang="en-US"/>
          </a:p>
        </p:txBody>
      </p:sp>
      <p:sp>
        <p:nvSpPr>
          <p:cNvPr id="19477" name="Rectangle 34"/>
          <p:cNvSpPr>
            <a:spLocks noChangeArrowheads="1"/>
          </p:cNvSpPr>
          <p:nvPr/>
        </p:nvSpPr>
        <p:spPr bwMode="auto">
          <a:xfrm>
            <a:off x="3779963" y="3254579"/>
            <a:ext cx="922337" cy="472970"/>
          </a:xfrm>
          <a:prstGeom prst="rect">
            <a:avLst/>
          </a:prstGeom>
          <a:solidFill>
            <a:schemeClr val="bg1"/>
          </a:solidFill>
          <a:ln w="6350" algn="ctr">
            <a:solidFill>
              <a:schemeClr val="tx1"/>
            </a:solidFill>
            <a:miter lim="800000"/>
            <a:headEnd/>
            <a:tailEnd/>
          </a:ln>
        </p:spPr>
        <p:txBody>
          <a:bodyPr wrap="square" lIns="100240" tIns="50121" rIns="100240" bIns="50121" anchor="ctr">
            <a:spAutoFit/>
          </a:bodyPr>
          <a:lstStyle/>
          <a:p>
            <a:endParaRPr lang="en-US"/>
          </a:p>
        </p:txBody>
      </p:sp>
      <p:sp>
        <p:nvSpPr>
          <p:cNvPr id="19478" name="Rectangle 35"/>
          <p:cNvSpPr>
            <a:spLocks noChangeArrowheads="1"/>
          </p:cNvSpPr>
          <p:nvPr/>
        </p:nvSpPr>
        <p:spPr bwMode="auto">
          <a:xfrm>
            <a:off x="4932487" y="3254579"/>
            <a:ext cx="993775" cy="472970"/>
          </a:xfrm>
          <a:prstGeom prst="rect">
            <a:avLst/>
          </a:prstGeom>
          <a:solidFill>
            <a:schemeClr val="bg1"/>
          </a:solidFill>
          <a:ln w="6350" algn="ctr">
            <a:solidFill>
              <a:schemeClr val="tx1"/>
            </a:solidFill>
            <a:miter lim="800000"/>
            <a:headEnd/>
            <a:tailEnd/>
          </a:ln>
        </p:spPr>
        <p:txBody>
          <a:bodyPr wrap="square" lIns="100240" tIns="50121" rIns="100240" bIns="50121" anchor="ctr">
            <a:spAutoFit/>
          </a:bodyPr>
          <a:lstStyle/>
          <a:p>
            <a:endParaRPr lang="en-US"/>
          </a:p>
        </p:txBody>
      </p:sp>
      <p:sp>
        <p:nvSpPr>
          <p:cNvPr id="19479" name="Rectangle 36"/>
          <p:cNvSpPr>
            <a:spLocks noChangeArrowheads="1"/>
          </p:cNvSpPr>
          <p:nvPr/>
        </p:nvSpPr>
        <p:spPr bwMode="auto">
          <a:xfrm>
            <a:off x="6155433" y="3252992"/>
            <a:ext cx="929753" cy="474557"/>
          </a:xfrm>
          <a:prstGeom prst="rect">
            <a:avLst/>
          </a:prstGeom>
          <a:solidFill>
            <a:schemeClr val="bg1"/>
          </a:solidFill>
          <a:ln w="6350" algn="ctr">
            <a:solidFill>
              <a:schemeClr val="tx1"/>
            </a:solidFill>
            <a:miter lim="800000"/>
            <a:headEnd/>
            <a:tailEnd/>
          </a:ln>
        </p:spPr>
        <p:txBody>
          <a:bodyPr wrap="square" lIns="100240" tIns="50121" rIns="100240" bIns="50121" anchor="ctr">
            <a:spAutoFit/>
          </a:bodyPr>
          <a:lstStyle/>
          <a:p>
            <a:endParaRPr lang="en-US"/>
          </a:p>
        </p:txBody>
      </p:sp>
      <p:sp>
        <p:nvSpPr>
          <p:cNvPr id="19480" name="Rectangle 37"/>
          <p:cNvSpPr>
            <a:spLocks noChangeArrowheads="1"/>
          </p:cNvSpPr>
          <p:nvPr/>
        </p:nvSpPr>
        <p:spPr bwMode="auto">
          <a:xfrm>
            <a:off x="7307958" y="3252992"/>
            <a:ext cx="979488" cy="474557"/>
          </a:xfrm>
          <a:prstGeom prst="rect">
            <a:avLst/>
          </a:prstGeom>
          <a:solidFill>
            <a:schemeClr val="bg1"/>
          </a:solidFill>
          <a:ln w="6350" algn="ctr">
            <a:solidFill>
              <a:schemeClr val="tx1"/>
            </a:solidFill>
            <a:miter lim="800000"/>
            <a:headEnd/>
            <a:tailEnd/>
          </a:ln>
        </p:spPr>
        <p:txBody>
          <a:bodyPr wrap="square" lIns="100240" tIns="50121" rIns="100240" bIns="50121" anchor="ctr">
            <a:spAutoFit/>
          </a:bodyPr>
          <a:lstStyle/>
          <a:p>
            <a:endParaRPr lang="en-US"/>
          </a:p>
        </p:txBody>
      </p:sp>
      <p:sp>
        <p:nvSpPr>
          <p:cNvPr id="19481" name="Rectangle 38"/>
          <p:cNvSpPr>
            <a:spLocks noChangeArrowheads="1"/>
          </p:cNvSpPr>
          <p:nvPr/>
        </p:nvSpPr>
        <p:spPr bwMode="auto">
          <a:xfrm>
            <a:off x="8460482" y="3252992"/>
            <a:ext cx="1030609" cy="474557"/>
          </a:xfrm>
          <a:prstGeom prst="rect">
            <a:avLst/>
          </a:prstGeom>
          <a:solidFill>
            <a:schemeClr val="bg1"/>
          </a:solidFill>
          <a:ln w="6350" algn="ctr">
            <a:solidFill>
              <a:schemeClr val="tx1"/>
            </a:solidFill>
            <a:miter lim="800000"/>
            <a:headEnd/>
            <a:tailEnd/>
          </a:ln>
        </p:spPr>
        <p:txBody>
          <a:bodyPr wrap="square" lIns="100240" tIns="50121" rIns="100240" bIns="50121" anchor="ctr">
            <a:spAutoFit/>
          </a:bodyPr>
          <a:lstStyle/>
          <a:p>
            <a:endParaRPr lang="en-US"/>
          </a:p>
        </p:txBody>
      </p:sp>
      <p:sp>
        <p:nvSpPr>
          <p:cNvPr id="19482" name="Text Box 39"/>
          <p:cNvSpPr txBox="1">
            <a:spLocks noChangeArrowheads="1"/>
          </p:cNvSpPr>
          <p:nvPr/>
        </p:nvSpPr>
        <p:spPr bwMode="auto">
          <a:xfrm>
            <a:off x="8287446" y="3280649"/>
            <a:ext cx="1144587" cy="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8" tIns="40069" rIns="80138" bIns="40069">
            <a:spAutoFit/>
          </a:bodyPr>
          <a:lstStyle>
            <a:lvl1pPr defTabSz="801688" eaLnBrk="0" hangingPunct="0">
              <a:defRPr>
                <a:solidFill>
                  <a:schemeClr val="tx1"/>
                </a:solidFill>
                <a:latin typeface="Arial" charset="0"/>
                <a:ea typeface="ＭＳ Ｐゴシック" charset="-128"/>
              </a:defRPr>
            </a:lvl1pPr>
            <a:lvl2pPr marL="742950" indent="-285750" defTabSz="801688" eaLnBrk="0" hangingPunct="0">
              <a:defRPr>
                <a:solidFill>
                  <a:schemeClr val="tx1"/>
                </a:solidFill>
                <a:latin typeface="Arial" charset="0"/>
                <a:ea typeface="ＭＳ Ｐゴシック" charset="-128"/>
              </a:defRPr>
            </a:lvl2pPr>
            <a:lvl3pPr marL="1143000" indent="-228600" defTabSz="801688" eaLnBrk="0" hangingPunct="0">
              <a:defRPr>
                <a:solidFill>
                  <a:schemeClr val="tx1"/>
                </a:solidFill>
                <a:latin typeface="Arial" charset="0"/>
                <a:ea typeface="ＭＳ Ｐゴシック" charset="-128"/>
              </a:defRPr>
            </a:lvl3pPr>
            <a:lvl4pPr marL="1600200" indent="-228600" defTabSz="801688" eaLnBrk="0" hangingPunct="0">
              <a:defRPr>
                <a:solidFill>
                  <a:schemeClr val="tx1"/>
                </a:solidFill>
                <a:latin typeface="Arial" charset="0"/>
                <a:ea typeface="ＭＳ Ｐゴシック" charset="-128"/>
              </a:defRPr>
            </a:lvl4pPr>
            <a:lvl5pPr marL="2057400" indent="-228600" defTabSz="801688" eaLnBrk="0" hangingPunct="0">
              <a:defRPr>
                <a:solidFill>
                  <a:schemeClr val="tx1"/>
                </a:solidFill>
                <a:latin typeface="Arial" charset="0"/>
                <a:ea typeface="ＭＳ Ｐゴシック" charset="-128"/>
              </a:defRPr>
            </a:lvl5pPr>
            <a:lvl6pPr marL="2514600" indent="-228600" defTabSz="801688" eaLnBrk="0" fontAlgn="base" hangingPunct="0">
              <a:spcBef>
                <a:spcPct val="0"/>
              </a:spcBef>
              <a:spcAft>
                <a:spcPct val="0"/>
              </a:spcAft>
              <a:defRPr>
                <a:solidFill>
                  <a:schemeClr val="tx1"/>
                </a:solidFill>
                <a:latin typeface="Arial" charset="0"/>
                <a:ea typeface="ＭＳ Ｐゴシック" charset="-128"/>
              </a:defRPr>
            </a:lvl6pPr>
            <a:lvl7pPr marL="2971800" indent="-228600" defTabSz="801688" eaLnBrk="0" fontAlgn="base" hangingPunct="0">
              <a:spcBef>
                <a:spcPct val="0"/>
              </a:spcBef>
              <a:spcAft>
                <a:spcPct val="0"/>
              </a:spcAft>
              <a:defRPr>
                <a:solidFill>
                  <a:schemeClr val="tx1"/>
                </a:solidFill>
                <a:latin typeface="Arial" charset="0"/>
                <a:ea typeface="ＭＳ Ｐゴシック" charset="-128"/>
              </a:defRPr>
            </a:lvl7pPr>
            <a:lvl8pPr marL="3429000" indent="-228600" defTabSz="801688" eaLnBrk="0" fontAlgn="base" hangingPunct="0">
              <a:spcBef>
                <a:spcPct val="0"/>
              </a:spcBef>
              <a:spcAft>
                <a:spcPct val="0"/>
              </a:spcAft>
              <a:defRPr>
                <a:solidFill>
                  <a:schemeClr val="tx1"/>
                </a:solidFill>
                <a:latin typeface="Arial" charset="0"/>
                <a:ea typeface="ＭＳ Ｐゴシック" charset="-128"/>
              </a:defRPr>
            </a:lvl8pPr>
            <a:lvl9pPr marL="3886200" indent="-228600" defTabSz="801688" eaLnBrk="0" fontAlgn="base" hangingPunct="0">
              <a:spcBef>
                <a:spcPct val="0"/>
              </a:spcBef>
              <a:spcAft>
                <a:spcPct val="0"/>
              </a:spcAft>
              <a:defRPr>
                <a:solidFill>
                  <a:schemeClr val="tx1"/>
                </a:solidFill>
                <a:latin typeface="Arial" charset="0"/>
                <a:ea typeface="ＭＳ Ｐゴシック" charset="-128"/>
              </a:defRPr>
            </a:lvl9pPr>
          </a:lstStyle>
          <a:p>
            <a:pPr algn="ctr"/>
            <a:r>
              <a:rPr lang="nb-NO" sz="1100" b="1" dirty="0"/>
              <a:t>    </a:t>
            </a:r>
            <a:r>
              <a:rPr lang="nb-NO" sz="1100" b="1" dirty="0" smtClean="0"/>
              <a:t>Salg</a:t>
            </a:r>
            <a:endParaRPr lang="nb-NO" sz="1100" b="1" dirty="0"/>
          </a:p>
          <a:p>
            <a:pPr algn="ctr"/>
            <a:r>
              <a:rPr lang="nb-NO" sz="1100" b="1" dirty="0"/>
              <a:t>    </a:t>
            </a:r>
            <a:r>
              <a:rPr lang="nb-NO" sz="1100" b="1" dirty="0" smtClean="0"/>
              <a:t>Regioner    </a:t>
            </a:r>
            <a:endParaRPr lang="nb-NO" sz="1100" b="1" dirty="0"/>
          </a:p>
        </p:txBody>
      </p:sp>
      <p:sp>
        <p:nvSpPr>
          <p:cNvPr id="19483" name="Text Box 40"/>
          <p:cNvSpPr txBox="1">
            <a:spLocks noChangeArrowheads="1"/>
          </p:cNvSpPr>
          <p:nvPr/>
        </p:nvSpPr>
        <p:spPr bwMode="auto">
          <a:xfrm>
            <a:off x="7289072" y="3280649"/>
            <a:ext cx="1028602" cy="419475"/>
          </a:xfrm>
          <a:prstGeom prst="rect">
            <a:avLst/>
          </a:prstGeom>
          <a:noFill/>
          <a:ln>
            <a:noFill/>
          </a:ln>
        </p:spPr>
        <p:txBody>
          <a:bodyPr wrap="square" lIns="80138" tIns="40069" rIns="80138" bIns="40069">
            <a:spAutoFit/>
          </a:bodyPr>
          <a:lstStyle>
            <a:lvl1pPr defTabSz="801688" eaLnBrk="0" hangingPunct="0">
              <a:defRPr>
                <a:solidFill>
                  <a:schemeClr val="tx1"/>
                </a:solidFill>
                <a:latin typeface="Arial" charset="0"/>
                <a:ea typeface="ＭＳ Ｐゴシック" charset="-128"/>
              </a:defRPr>
            </a:lvl1pPr>
            <a:lvl2pPr marL="742950" indent="-285750" defTabSz="801688" eaLnBrk="0" hangingPunct="0">
              <a:defRPr>
                <a:solidFill>
                  <a:schemeClr val="tx1"/>
                </a:solidFill>
                <a:latin typeface="Arial" charset="0"/>
                <a:ea typeface="ＭＳ Ｐゴシック" charset="-128"/>
              </a:defRPr>
            </a:lvl2pPr>
            <a:lvl3pPr marL="1143000" indent="-228600" defTabSz="801688" eaLnBrk="0" hangingPunct="0">
              <a:defRPr>
                <a:solidFill>
                  <a:schemeClr val="tx1"/>
                </a:solidFill>
                <a:latin typeface="Arial" charset="0"/>
                <a:ea typeface="ＭＳ Ｐゴシック" charset="-128"/>
              </a:defRPr>
            </a:lvl3pPr>
            <a:lvl4pPr marL="1600200" indent="-228600" defTabSz="801688" eaLnBrk="0" hangingPunct="0">
              <a:defRPr>
                <a:solidFill>
                  <a:schemeClr val="tx1"/>
                </a:solidFill>
                <a:latin typeface="Arial" charset="0"/>
                <a:ea typeface="ＭＳ Ｐゴシック" charset="-128"/>
              </a:defRPr>
            </a:lvl4pPr>
            <a:lvl5pPr marL="2057400" indent="-228600" defTabSz="801688" eaLnBrk="0" hangingPunct="0">
              <a:defRPr>
                <a:solidFill>
                  <a:schemeClr val="tx1"/>
                </a:solidFill>
                <a:latin typeface="Arial" charset="0"/>
                <a:ea typeface="ＭＳ Ｐゴシック" charset="-128"/>
              </a:defRPr>
            </a:lvl5pPr>
            <a:lvl6pPr marL="2514600" indent="-228600" defTabSz="801688" eaLnBrk="0" fontAlgn="base" hangingPunct="0">
              <a:spcBef>
                <a:spcPct val="0"/>
              </a:spcBef>
              <a:spcAft>
                <a:spcPct val="0"/>
              </a:spcAft>
              <a:defRPr>
                <a:solidFill>
                  <a:schemeClr val="tx1"/>
                </a:solidFill>
                <a:latin typeface="Arial" charset="0"/>
                <a:ea typeface="ＭＳ Ｐゴシック" charset="-128"/>
              </a:defRPr>
            </a:lvl6pPr>
            <a:lvl7pPr marL="2971800" indent="-228600" defTabSz="801688" eaLnBrk="0" fontAlgn="base" hangingPunct="0">
              <a:spcBef>
                <a:spcPct val="0"/>
              </a:spcBef>
              <a:spcAft>
                <a:spcPct val="0"/>
              </a:spcAft>
              <a:defRPr>
                <a:solidFill>
                  <a:schemeClr val="tx1"/>
                </a:solidFill>
                <a:latin typeface="Arial" charset="0"/>
                <a:ea typeface="ＭＳ Ｐゴシック" charset="-128"/>
              </a:defRPr>
            </a:lvl7pPr>
            <a:lvl8pPr marL="3429000" indent="-228600" defTabSz="801688" eaLnBrk="0" fontAlgn="base" hangingPunct="0">
              <a:spcBef>
                <a:spcPct val="0"/>
              </a:spcBef>
              <a:spcAft>
                <a:spcPct val="0"/>
              </a:spcAft>
              <a:defRPr>
                <a:solidFill>
                  <a:schemeClr val="tx1"/>
                </a:solidFill>
                <a:latin typeface="Arial" charset="0"/>
                <a:ea typeface="ＭＳ Ｐゴシック" charset="-128"/>
              </a:defRPr>
            </a:lvl8pPr>
            <a:lvl9pPr marL="3886200" indent="-228600" defTabSz="801688" eaLnBrk="0" fontAlgn="base" hangingPunct="0">
              <a:spcBef>
                <a:spcPct val="0"/>
              </a:spcBef>
              <a:spcAft>
                <a:spcPct val="0"/>
              </a:spcAft>
              <a:defRPr>
                <a:solidFill>
                  <a:schemeClr val="tx1"/>
                </a:solidFill>
                <a:latin typeface="Arial" charset="0"/>
                <a:ea typeface="ＭＳ Ｐゴシック" charset="-128"/>
              </a:defRPr>
            </a:lvl9pPr>
          </a:lstStyle>
          <a:p>
            <a:pPr algn="ctr"/>
            <a:r>
              <a:rPr lang="nb-NO" sz="1100" b="1" dirty="0" smtClean="0"/>
              <a:t>Salg</a:t>
            </a:r>
            <a:endParaRPr lang="nb-NO" sz="1100" b="1" dirty="0"/>
          </a:p>
          <a:p>
            <a:pPr algn="ctr" eaLnBrk="1" hangingPunct="1"/>
            <a:r>
              <a:rPr lang="nb-NO" sz="1100" b="1" dirty="0" smtClean="0"/>
              <a:t>Øst </a:t>
            </a:r>
          </a:p>
        </p:txBody>
      </p:sp>
      <p:sp>
        <p:nvSpPr>
          <p:cNvPr id="19484" name="Text Box 41"/>
          <p:cNvSpPr txBox="1">
            <a:spLocks noChangeArrowheads="1"/>
          </p:cNvSpPr>
          <p:nvPr/>
        </p:nvSpPr>
        <p:spPr bwMode="auto">
          <a:xfrm>
            <a:off x="6178724" y="3280649"/>
            <a:ext cx="906462" cy="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38" tIns="40069" rIns="80138" bIns="40069">
            <a:spAutoFit/>
          </a:bodyPr>
          <a:lstStyle>
            <a:lvl1pPr defTabSz="801688" eaLnBrk="0" hangingPunct="0">
              <a:defRPr>
                <a:solidFill>
                  <a:schemeClr val="tx1"/>
                </a:solidFill>
                <a:latin typeface="Arial" charset="0"/>
                <a:ea typeface="ＭＳ Ｐゴシック" charset="-128"/>
              </a:defRPr>
            </a:lvl1pPr>
            <a:lvl2pPr marL="742950" indent="-285750" defTabSz="801688" eaLnBrk="0" hangingPunct="0">
              <a:defRPr>
                <a:solidFill>
                  <a:schemeClr val="tx1"/>
                </a:solidFill>
                <a:latin typeface="Arial" charset="0"/>
                <a:ea typeface="ＭＳ Ｐゴシック" charset="-128"/>
              </a:defRPr>
            </a:lvl2pPr>
            <a:lvl3pPr marL="1143000" indent="-228600" defTabSz="801688" eaLnBrk="0" hangingPunct="0">
              <a:defRPr>
                <a:solidFill>
                  <a:schemeClr val="tx1"/>
                </a:solidFill>
                <a:latin typeface="Arial" charset="0"/>
                <a:ea typeface="ＭＳ Ｐゴシック" charset="-128"/>
              </a:defRPr>
            </a:lvl3pPr>
            <a:lvl4pPr marL="1600200" indent="-228600" defTabSz="801688" eaLnBrk="0" hangingPunct="0">
              <a:defRPr>
                <a:solidFill>
                  <a:schemeClr val="tx1"/>
                </a:solidFill>
                <a:latin typeface="Arial" charset="0"/>
                <a:ea typeface="ＭＳ Ｐゴシック" charset="-128"/>
              </a:defRPr>
            </a:lvl4pPr>
            <a:lvl5pPr marL="2057400" indent="-228600" defTabSz="801688" eaLnBrk="0" hangingPunct="0">
              <a:defRPr>
                <a:solidFill>
                  <a:schemeClr val="tx1"/>
                </a:solidFill>
                <a:latin typeface="Arial" charset="0"/>
                <a:ea typeface="ＭＳ Ｐゴシック" charset="-128"/>
              </a:defRPr>
            </a:lvl5pPr>
            <a:lvl6pPr marL="2514600" indent="-228600" defTabSz="801688" eaLnBrk="0" fontAlgn="base" hangingPunct="0">
              <a:spcBef>
                <a:spcPct val="0"/>
              </a:spcBef>
              <a:spcAft>
                <a:spcPct val="0"/>
              </a:spcAft>
              <a:defRPr>
                <a:solidFill>
                  <a:schemeClr val="tx1"/>
                </a:solidFill>
                <a:latin typeface="Arial" charset="0"/>
                <a:ea typeface="ＭＳ Ｐゴシック" charset="-128"/>
              </a:defRPr>
            </a:lvl6pPr>
            <a:lvl7pPr marL="2971800" indent="-228600" defTabSz="801688" eaLnBrk="0" fontAlgn="base" hangingPunct="0">
              <a:spcBef>
                <a:spcPct val="0"/>
              </a:spcBef>
              <a:spcAft>
                <a:spcPct val="0"/>
              </a:spcAft>
              <a:defRPr>
                <a:solidFill>
                  <a:schemeClr val="tx1"/>
                </a:solidFill>
                <a:latin typeface="Arial" charset="0"/>
                <a:ea typeface="ＭＳ Ｐゴシック" charset="-128"/>
              </a:defRPr>
            </a:lvl7pPr>
            <a:lvl8pPr marL="3429000" indent="-228600" defTabSz="801688" eaLnBrk="0" fontAlgn="base" hangingPunct="0">
              <a:spcBef>
                <a:spcPct val="0"/>
              </a:spcBef>
              <a:spcAft>
                <a:spcPct val="0"/>
              </a:spcAft>
              <a:defRPr>
                <a:solidFill>
                  <a:schemeClr val="tx1"/>
                </a:solidFill>
                <a:latin typeface="Arial" charset="0"/>
                <a:ea typeface="ＭＳ Ｐゴシック" charset="-128"/>
              </a:defRPr>
            </a:lvl8pPr>
            <a:lvl9pPr marL="3886200" indent="-228600" defTabSz="801688" eaLnBrk="0" fontAlgn="base" hangingPunct="0">
              <a:spcBef>
                <a:spcPct val="0"/>
              </a:spcBef>
              <a:spcAft>
                <a:spcPct val="0"/>
              </a:spcAft>
              <a:defRPr>
                <a:solidFill>
                  <a:schemeClr val="tx1"/>
                </a:solidFill>
                <a:latin typeface="Arial" charset="0"/>
                <a:ea typeface="ＭＳ Ｐゴシック" charset="-128"/>
              </a:defRPr>
            </a:lvl9pPr>
          </a:lstStyle>
          <a:p>
            <a:pPr algn="ctr"/>
            <a:r>
              <a:rPr lang="en-US" sz="1100" b="1" dirty="0" err="1" smtClean="0"/>
              <a:t>Logistikk</a:t>
            </a:r>
            <a:r>
              <a:rPr lang="en-US" sz="1100" b="1" dirty="0" smtClean="0"/>
              <a:t>/</a:t>
            </a:r>
          </a:p>
          <a:p>
            <a:pPr algn="ctr"/>
            <a:r>
              <a:rPr lang="en-US" sz="1100" b="1" dirty="0" err="1" smtClean="0"/>
              <a:t>Kvalitet</a:t>
            </a:r>
            <a:endParaRPr lang="en-US" sz="1100" b="1" dirty="0"/>
          </a:p>
        </p:txBody>
      </p:sp>
      <p:sp>
        <p:nvSpPr>
          <p:cNvPr id="19486" name="Text Box 43"/>
          <p:cNvSpPr txBox="1">
            <a:spLocks noChangeArrowheads="1"/>
          </p:cNvSpPr>
          <p:nvPr/>
        </p:nvSpPr>
        <p:spPr bwMode="auto">
          <a:xfrm>
            <a:off x="5083758" y="3352657"/>
            <a:ext cx="732510" cy="25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38" tIns="40069" rIns="80138" bIns="40069">
            <a:spAutoFit/>
          </a:bodyPr>
          <a:lstStyle>
            <a:lvl1pPr defTabSz="801688" eaLnBrk="0" hangingPunct="0">
              <a:defRPr>
                <a:solidFill>
                  <a:schemeClr val="tx1"/>
                </a:solidFill>
                <a:latin typeface="Arial" charset="0"/>
                <a:ea typeface="ＭＳ Ｐゴシック" charset="-128"/>
              </a:defRPr>
            </a:lvl1pPr>
            <a:lvl2pPr marL="742950" indent="-285750" defTabSz="801688" eaLnBrk="0" hangingPunct="0">
              <a:defRPr>
                <a:solidFill>
                  <a:schemeClr val="tx1"/>
                </a:solidFill>
                <a:latin typeface="Arial" charset="0"/>
                <a:ea typeface="ＭＳ Ｐゴシック" charset="-128"/>
              </a:defRPr>
            </a:lvl2pPr>
            <a:lvl3pPr marL="1143000" indent="-228600" defTabSz="801688" eaLnBrk="0" hangingPunct="0">
              <a:defRPr>
                <a:solidFill>
                  <a:schemeClr val="tx1"/>
                </a:solidFill>
                <a:latin typeface="Arial" charset="0"/>
                <a:ea typeface="ＭＳ Ｐゴシック" charset="-128"/>
              </a:defRPr>
            </a:lvl3pPr>
            <a:lvl4pPr marL="1600200" indent="-228600" defTabSz="801688" eaLnBrk="0" hangingPunct="0">
              <a:defRPr>
                <a:solidFill>
                  <a:schemeClr val="tx1"/>
                </a:solidFill>
                <a:latin typeface="Arial" charset="0"/>
                <a:ea typeface="ＭＳ Ｐゴシック" charset="-128"/>
              </a:defRPr>
            </a:lvl4pPr>
            <a:lvl5pPr marL="2057400" indent="-228600" defTabSz="801688" eaLnBrk="0" hangingPunct="0">
              <a:defRPr>
                <a:solidFill>
                  <a:schemeClr val="tx1"/>
                </a:solidFill>
                <a:latin typeface="Arial" charset="0"/>
                <a:ea typeface="ＭＳ Ｐゴシック" charset="-128"/>
              </a:defRPr>
            </a:lvl5pPr>
            <a:lvl6pPr marL="2514600" indent="-228600" defTabSz="801688" eaLnBrk="0" fontAlgn="base" hangingPunct="0">
              <a:spcBef>
                <a:spcPct val="0"/>
              </a:spcBef>
              <a:spcAft>
                <a:spcPct val="0"/>
              </a:spcAft>
              <a:defRPr>
                <a:solidFill>
                  <a:schemeClr val="tx1"/>
                </a:solidFill>
                <a:latin typeface="Arial" charset="0"/>
                <a:ea typeface="ＭＳ Ｐゴシック" charset="-128"/>
              </a:defRPr>
            </a:lvl6pPr>
            <a:lvl7pPr marL="2971800" indent="-228600" defTabSz="801688" eaLnBrk="0" fontAlgn="base" hangingPunct="0">
              <a:spcBef>
                <a:spcPct val="0"/>
              </a:spcBef>
              <a:spcAft>
                <a:spcPct val="0"/>
              </a:spcAft>
              <a:defRPr>
                <a:solidFill>
                  <a:schemeClr val="tx1"/>
                </a:solidFill>
                <a:latin typeface="Arial" charset="0"/>
                <a:ea typeface="ＭＳ Ｐゴシック" charset="-128"/>
              </a:defRPr>
            </a:lvl7pPr>
            <a:lvl8pPr marL="3429000" indent="-228600" defTabSz="801688" eaLnBrk="0" fontAlgn="base" hangingPunct="0">
              <a:spcBef>
                <a:spcPct val="0"/>
              </a:spcBef>
              <a:spcAft>
                <a:spcPct val="0"/>
              </a:spcAft>
              <a:defRPr>
                <a:solidFill>
                  <a:schemeClr val="tx1"/>
                </a:solidFill>
                <a:latin typeface="Arial" charset="0"/>
                <a:ea typeface="ＭＳ Ｐゴシック" charset="-128"/>
              </a:defRPr>
            </a:lvl8pPr>
            <a:lvl9pPr marL="3886200" indent="-228600" defTabSz="801688" eaLnBrk="0" fontAlgn="base" hangingPunct="0">
              <a:spcBef>
                <a:spcPct val="0"/>
              </a:spcBef>
              <a:spcAft>
                <a:spcPct val="0"/>
              </a:spcAft>
              <a:defRPr>
                <a:solidFill>
                  <a:schemeClr val="tx1"/>
                </a:solidFill>
                <a:latin typeface="Arial" charset="0"/>
                <a:ea typeface="ＭＳ Ｐゴシック" charset="-128"/>
              </a:defRPr>
            </a:lvl9pPr>
          </a:lstStyle>
          <a:p>
            <a:pPr algn="ctr"/>
            <a:r>
              <a:rPr lang="nb-NO" sz="1100" b="1" dirty="0"/>
              <a:t>HR</a:t>
            </a:r>
            <a:r>
              <a:rPr lang="nb-NO" sz="1100" b="1" dirty="0" smtClean="0"/>
              <a:t>/ Org</a:t>
            </a:r>
            <a:r>
              <a:rPr lang="nb-NO" sz="1100" b="1" dirty="0"/>
              <a:t>.</a:t>
            </a:r>
          </a:p>
        </p:txBody>
      </p:sp>
      <p:sp>
        <p:nvSpPr>
          <p:cNvPr id="19487" name="Line 44"/>
          <p:cNvSpPr>
            <a:spLocks noChangeShapeType="1"/>
          </p:cNvSpPr>
          <p:nvPr/>
        </p:nvSpPr>
        <p:spPr bwMode="auto">
          <a:xfrm>
            <a:off x="4211763" y="3072397"/>
            <a:ext cx="0" cy="173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19488" name="Text Box 45"/>
          <p:cNvSpPr txBox="1">
            <a:spLocks noChangeArrowheads="1"/>
          </p:cNvSpPr>
          <p:nvPr/>
        </p:nvSpPr>
        <p:spPr bwMode="auto">
          <a:xfrm>
            <a:off x="2743678" y="3286624"/>
            <a:ext cx="760414" cy="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38" tIns="40069" rIns="80138" bIns="40069">
            <a:spAutoFit/>
          </a:bodyPr>
          <a:lstStyle>
            <a:lvl1pPr defTabSz="801688" eaLnBrk="0" hangingPunct="0">
              <a:defRPr>
                <a:solidFill>
                  <a:schemeClr val="tx1"/>
                </a:solidFill>
                <a:latin typeface="Arial" charset="0"/>
                <a:ea typeface="ＭＳ Ｐゴシック" charset="-128"/>
              </a:defRPr>
            </a:lvl1pPr>
            <a:lvl2pPr marL="742950" indent="-285750" defTabSz="801688" eaLnBrk="0" hangingPunct="0">
              <a:defRPr>
                <a:solidFill>
                  <a:schemeClr val="tx1"/>
                </a:solidFill>
                <a:latin typeface="Arial" charset="0"/>
                <a:ea typeface="ＭＳ Ｐゴシック" charset="-128"/>
              </a:defRPr>
            </a:lvl2pPr>
            <a:lvl3pPr marL="1143000" indent="-228600" defTabSz="801688" eaLnBrk="0" hangingPunct="0">
              <a:defRPr>
                <a:solidFill>
                  <a:schemeClr val="tx1"/>
                </a:solidFill>
                <a:latin typeface="Arial" charset="0"/>
                <a:ea typeface="ＭＳ Ｐゴシック" charset="-128"/>
              </a:defRPr>
            </a:lvl3pPr>
            <a:lvl4pPr marL="1600200" indent="-228600" defTabSz="801688" eaLnBrk="0" hangingPunct="0">
              <a:defRPr>
                <a:solidFill>
                  <a:schemeClr val="tx1"/>
                </a:solidFill>
                <a:latin typeface="Arial" charset="0"/>
                <a:ea typeface="ＭＳ Ｐゴシック" charset="-128"/>
              </a:defRPr>
            </a:lvl4pPr>
            <a:lvl5pPr marL="2057400" indent="-228600" defTabSz="801688" eaLnBrk="0" hangingPunct="0">
              <a:defRPr>
                <a:solidFill>
                  <a:schemeClr val="tx1"/>
                </a:solidFill>
                <a:latin typeface="Arial" charset="0"/>
                <a:ea typeface="ＭＳ Ｐゴシック" charset="-128"/>
              </a:defRPr>
            </a:lvl5pPr>
            <a:lvl6pPr marL="2514600" indent="-228600" defTabSz="801688" eaLnBrk="0" fontAlgn="base" hangingPunct="0">
              <a:spcBef>
                <a:spcPct val="0"/>
              </a:spcBef>
              <a:spcAft>
                <a:spcPct val="0"/>
              </a:spcAft>
              <a:defRPr>
                <a:solidFill>
                  <a:schemeClr val="tx1"/>
                </a:solidFill>
                <a:latin typeface="Arial" charset="0"/>
                <a:ea typeface="ＭＳ Ｐゴシック" charset="-128"/>
              </a:defRPr>
            </a:lvl6pPr>
            <a:lvl7pPr marL="2971800" indent="-228600" defTabSz="801688" eaLnBrk="0" fontAlgn="base" hangingPunct="0">
              <a:spcBef>
                <a:spcPct val="0"/>
              </a:spcBef>
              <a:spcAft>
                <a:spcPct val="0"/>
              </a:spcAft>
              <a:defRPr>
                <a:solidFill>
                  <a:schemeClr val="tx1"/>
                </a:solidFill>
                <a:latin typeface="Arial" charset="0"/>
                <a:ea typeface="ＭＳ Ｐゴシック" charset="-128"/>
              </a:defRPr>
            </a:lvl7pPr>
            <a:lvl8pPr marL="3429000" indent="-228600" defTabSz="801688" eaLnBrk="0" fontAlgn="base" hangingPunct="0">
              <a:spcBef>
                <a:spcPct val="0"/>
              </a:spcBef>
              <a:spcAft>
                <a:spcPct val="0"/>
              </a:spcAft>
              <a:defRPr>
                <a:solidFill>
                  <a:schemeClr val="tx1"/>
                </a:solidFill>
                <a:latin typeface="Arial" charset="0"/>
                <a:ea typeface="ＭＳ Ｐゴシック" charset="-128"/>
              </a:defRPr>
            </a:lvl8pPr>
            <a:lvl9pPr marL="3886200" indent="-228600" defTabSz="801688" eaLnBrk="0" fontAlgn="base" hangingPunct="0">
              <a:spcBef>
                <a:spcPct val="0"/>
              </a:spcBef>
              <a:spcAft>
                <a:spcPct val="0"/>
              </a:spcAft>
              <a:defRPr>
                <a:solidFill>
                  <a:schemeClr val="tx1"/>
                </a:solidFill>
                <a:latin typeface="Arial" charset="0"/>
                <a:ea typeface="ＭＳ Ｐゴシック" charset="-128"/>
              </a:defRPr>
            </a:lvl9pPr>
          </a:lstStyle>
          <a:p>
            <a:pPr algn="ctr"/>
            <a:r>
              <a:rPr lang="nb-NO" sz="1100" b="1" dirty="0" smtClean="0"/>
              <a:t>Marked </a:t>
            </a:r>
          </a:p>
          <a:p>
            <a:pPr algn="ctr"/>
            <a:r>
              <a:rPr lang="nb-NO" sz="1100" b="1" dirty="0" smtClean="0"/>
              <a:t>Industri</a:t>
            </a:r>
            <a:endParaRPr lang="nb-NO" sz="1100" b="1" dirty="0"/>
          </a:p>
        </p:txBody>
      </p:sp>
      <p:sp>
        <p:nvSpPr>
          <p:cNvPr id="19489" name="Text Box 46"/>
          <p:cNvSpPr txBox="1">
            <a:spLocks noChangeArrowheads="1"/>
          </p:cNvSpPr>
          <p:nvPr/>
        </p:nvSpPr>
        <p:spPr bwMode="auto">
          <a:xfrm>
            <a:off x="1577768" y="3280649"/>
            <a:ext cx="742949" cy="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38" tIns="40069" rIns="80138" bIns="40069">
            <a:spAutoFit/>
          </a:bodyPr>
          <a:lstStyle>
            <a:lvl1pPr defTabSz="801688" eaLnBrk="0" hangingPunct="0">
              <a:defRPr>
                <a:solidFill>
                  <a:schemeClr val="tx1"/>
                </a:solidFill>
                <a:latin typeface="Arial" charset="0"/>
                <a:ea typeface="ＭＳ Ｐゴシック" charset="-128"/>
              </a:defRPr>
            </a:lvl1pPr>
            <a:lvl2pPr marL="742950" indent="-285750" defTabSz="801688" eaLnBrk="0" hangingPunct="0">
              <a:defRPr>
                <a:solidFill>
                  <a:schemeClr val="tx1"/>
                </a:solidFill>
                <a:latin typeface="Arial" charset="0"/>
                <a:ea typeface="ＭＳ Ｐゴシック" charset="-128"/>
              </a:defRPr>
            </a:lvl2pPr>
            <a:lvl3pPr marL="1143000" indent="-228600" defTabSz="801688" eaLnBrk="0" hangingPunct="0">
              <a:defRPr>
                <a:solidFill>
                  <a:schemeClr val="tx1"/>
                </a:solidFill>
                <a:latin typeface="Arial" charset="0"/>
                <a:ea typeface="ＭＳ Ｐゴシック" charset="-128"/>
              </a:defRPr>
            </a:lvl3pPr>
            <a:lvl4pPr marL="1600200" indent="-228600" defTabSz="801688" eaLnBrk="0" hangingPunct="0">
              <a:defRPr>
                <a:solidFill>
                  <a:schemeClr val="tx1"/>
                </a:solidFill>
                <a:latin typeface="Arial" charset="0"/>
                <a:ea typeface="ＭＳ Ｐゴシック" charset="-128"/>
              </a:defRPr>
            </a:lvl4pPr>
            <a:lvl5pPr marL="2057400" indent="-228600" defTabSz="801688" eaLnBrk="0" hangingPunct="0">
              <a:defRPr>
                <a:solidFill>
                  <a:schemeClr val="tx1"/>
                </a:solidFill>
                <a:latin typeface="Arial" charset="0"/>
                <a:ea typeface="ＭＳ Ｐゴシック" charset="-128"/>
              </a:defRPr>
            </a:lvl5pPr>
            <a:lvl6pPr marL="2514600" indent="-228600" defTabSz="801688" eaLnBrk="0" fontAlgn="base" hangingPunct="0">
              <a:spcBef>
                <a:spcPct val="0"/>
              </a:spcBef>
              <a:spcAft>
                <a:spcPct val="0"/>
              </a:spcAft>
              <a:defRPr>
                <a:solidFill>
                  <a:schemeClr val="tx1"/>
                </a:solidFill>
                <a:latin typeface="Arial" charset="0"/>
                <a:ea typeface="ＭＳ Ｐゴシック" charset="-128"/>
              </a:defRPr>
            </a:lvl6pPr>
            <a:lvl7pPr marL="2971800" indent="-228600" defTabSz="801688" eaLnBrk="0" fontAlgn="base" hangingPunct="0">
              <a:spcBef>
                <a:spcPct val="0"/>
              </a:spcBef>
              <a:spcAft>
                <a:spcPct val="0"/>
              </a:spcAft>
              <a:defRPr>
                <a:solidFill>
                  <a:schemeClr val="tx1"/>
                </a:solidFill>
                <a:latin typeface="Arial" charset="0"/>
                <a:ea typeface="ＭＳ Ｐゴシック" charset="-128"/>
              </a:defRPr>
            </a:lvl7pPr>
            <a:lvl8pPr marL="3429000" indent="-228600" defTabSz="801688" eaLnBrk="0" fontAlgn="base" hangingPunct="0">
              <a:spcBef>
                <a:spcPct val="0"/>
              </a:spcBef>
              <a:spcAft>
                <a:spcPct val="0"/>
              </a:spcAft>
              <a:defRPr>
                <a:solidFill>
                  <a:schemeClr val="tx1"/>
                </a:solidFill>
                <a:latin typeface="Arial" charset="0"/>
                <a:ea typeface="ＭＳ Ｐゴシック" charset="-128"/>
              </a:defRPr>
            </a:lvl8pPr>
            <a:lvl9pPr marL="3886200" indent="-228600" defTabSz="801688" eaLnBrk="0" fontAlgn="base" hangingPunct="0">
              <a:spcBef>
                <a:spcPct val="0"/>
              </a:spcBef>
              <a:spcAft>
                <a:spcPct val="0"/>
              </a:spcAft>
              <a:defRPr>
                <a:solidFill>
                  <a:schemeClr val="tx1"/>
                </a:solidFill>
                <a:latin typeface="Arial" charset="0"/>
                <a:ea typeface="ＭＳ Ｐゴシック" charset="-128"/>
              </a:defRPr>
            </a:lvl9pPr>
          </a:lstStyle>
          <a:p>
            <a:pPr algn="ctr"/>
            <a:r>
              <a:rPr lang="nb-NO" sz="1100" b="1" dirty="0"/>
              <a:t>Marked </a:t>
            </a:r>
            <a:r>
              <a:rPr lang="nb-NO" sz="1100" b="1" dirty="0" smtClean="0"/>
              <a:t>VA</a:t>
            </a:r>
            <a:endParaRPr lang="nb-NO" sz="1100" b="1" dirty="0"/>
          </a:p>
        </p:txBody>
      </p:sp>
      <p:sp>
        <p:nvSpPr>
          <p:cNvPr id="19490" name="Line 47"/>
          <p:cNvSpPr>
            <a:spLocks noChangeShapeType="1"/>
          </p:cNvSpPr>
          <p:nvPr/>
        </p:nvSpPr>
        <p:spPr bwMode="auto">
          <a:xfrm>
            <a:off x="3093932" y="3064840"/>
            <a:ext cx="0" cy="179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19491" name="Text Box 63"/>
          <p:cNvSpPr txBox="1">
            <a:spLocks noChangeArrowheads="1"/>
          </p:cNvSpPr>
          <p:nvPr/>
        </p:nvSpPr>
        <p:spPr bwMode="auto">
          <a:xfrm>
            <a:off x="3857526" y="3280649"/>
            <a:ext cx="83388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nb-NO" sz="1100" b="1" dirty="0" smtClean="0"/>
              <a:t>Økonomi </a:t>
            </a:r>
          </a:p>
          <a:p>
            <a:pPr algn="ctr" eaLnBrk="1" hangingPunct="1"/>
            <a:r>
              <a:rPr lang="nb-NO" sz="1100" b="1" dirty="0" smtClean="0"/>
              <a:t>&amp; IT</a:t>
            </a:r>
            <a:endParaRPr lang="nb-NO" sz="1100" b="1" dirty="0"/>
          </a:p>
        </p:txBody>
      </p:sp>
      <p:sp>
        <p:nvSpPr>
          <p:cNvPr id="19492" name="Line 118"/>
          <p:cNvSpPr>
            <a:spLocks noChangeShapeType="1"/>
          </p:cNvSpPr>
          <p:nvPr/>
        </p:nvSpPr>
        <p:spPr bwMode="auto">
          <a:xfrm>
            <a:off x="3946650" y="2431678"/>
            <a:ext cx="86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19493" name="Rectangle 119"/>
          <p:cNvSpPr>
            <a:spLocks noChangeArrowheads="1"/>
          </p:cNvSpPr>
          <p:nvPr/>
        </p:nvSpPr>
        <p:spPr bwMode="auto">
          <a:xfrm>
            <a:off x="5674667" y="1998265"/>
            <a:ext cx="1296144" cy="865188"/>
          </a:xfrm>
          <a:prstGeom prst="rect">
            <a:avLst/>
          </a:prstGeom>
          <a:solidFill>
            <a:schemeClr val="bg1"/>
          </a:solidFill>
          <a:ln w="6350" algn="ctr">
            <a:solidFill>
              <a:schemeClr val="tx1"/>
            </a:solidFill>
            <a:miter lim="800000"/>
            <a:headEnd/>
            <a:tailEnd/>
          </a:ln>
        </p:spPr>
        <p:txBody>
          <a:bodyPr wrap="square" lIns="100240" tIns="50121" rIns="100240" bIns="50121" anchor="ctr">
            <a:spAutoFit/>
          </a:bodyPr>
          <a:lstStyle/>
          <a:p>
            <a:endParaRPr lang="en-US"/>
          </a:p>
        </p:txBody>
      </p:sp>
      <p:sp>
        <p:nvSpPr>
          <p:cNvPr id="19502" name="Text Box 133"/>
          <p:cNvSpPr txBox="1">
            <a:spLocks noChangeArrowheads="1"/>
          </p:cNvSpPr>
          <p:nvPr/>
        </p:nvSpPr>
        <p:spPr bwMode="auto">
          <a:xfrm>
            <a:off x="5689042" y="2024165"/>
            <a:ext cx="12817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171450" indent="-171450" eaLnBrk="1" hangingPunct="1">
              <a:buFont typeface="Arial" pitchFamily="34" charset="0"/>
              <a:buChar char="•"/>
            </a:pPr>
            <a:r>
              <a:rPr lang="nb-NO" sz="800" b="1" dirty="0" smtClean="0"/>
              <a:t>Ventistål AS</a:t>
            </a:r>
          </a:p>
          <a:p>
            <a:pPr marL="171450" indent="-171450" eaLnBrk="1" hangingPunct="1">
              <a:buFont typeface="Arial" pitchFamily="34" charset="0"/>
              <a:buChar char="•"/>
            </a:pPr>
            <a:r>
              <a:rPr lang="nb-NO" sz="800" b="1" dirty="0" smtClean="0"/>
              <a:t>Bergersen Flis AS</a:t>
            </a:r>
          </a:p>
          <a:p>
            <a:pPr marL="171450" indent="-171450" eaLnBrk="1" hangingPunct="1">
              <a:buFont typeface="Arial" pitchFamily="34" charset="0"/>
              <a:buChar char="•"/>
            </a:pPr>
            <a:r>
              <a:rPr lang="nb-NO" sz="800" b="1" dirty="0" err="1" smtClean="0"/>
              <a:t>EcoConsult</a:t>
            </a:r>
            <a:r>
              <a:rPr lang="nb-NO" sz="800" b="1" dirty="0" smtClean="0"/>
              <a:t> AS</a:t>
            </a:r>
          </a:p>
          <a:p>
            <a:pPr marL="171450" indent="-171450" eaLnBrk="1" hangingPunct="1">
              <a:buFont typeface="Arial" pitchFamily="34" charset="0"/>
              <a:buChar char="•"/>
            </a:pPr>
            <a:r>
              <a:rPr lang="nb-NO" sz="800" b="1" dirty="0" smtClean="0"/>
              <a:t>O Berge AS</a:t>
            </a:r>
          </a:p>
          <a:p>
            <a:pPr marL="171450" indent="-171450" eaLnBrk="1" hangingPunct="1">
              <a:buFont typeface="Arial" pitchFamily="34" charset="0"/>
              <a:buChar char="•"/>
            </a:pPr>
            <a:r>
              <a:rPr lang="nb-NO" sz="800" b="1" dirty="0" smtClean="0"/>
              <a:t>BD Romania</a:t>
            </a:r>
          </a:p>
          <a:p>
            <a:pPr marL="171450" indent="-171450" eaLnBrk="1" hangingPunct="1">
              <a:buFont typeface="Arial" pitchFamily="34" charset="0"/>
              <a:buChar char="•"/>
            </a:pPr>
            <a:r>
              <a:rPr lang="nb-NO" sz="800" b="1" dirty="0" smtClean="0"/>
              <a:t>BD Vietnam</a:t>
            </a:r>
            <a:endParaRPr lang="nb-NO" sz="800" b="1" dirty="0"/>
          </a:p>
        </p:txBody>
      </p:sp>
      <p:sp>
        <p:nvSpPr>
          <p:cNvPr id="54" name="Line 126"/>
          <p:cNvSpPr>
            <a:spLocks noChangeShapeType="1"/>
          </p:cNvSpPr>
          <p:nvPr/>
        </p:nvSpPr>
        <p:spPr bwMode="auto">
          <a:xfrm>
            <a:off x="684338" y="3064079"/>
            <a:ext cx="844671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55" name="Line 27"/>
          <p:cNvSpPr>
            <a:spLocks noChangeShapeType="1"/>
          </p:cNvSpPr>
          <p:nvPr/>
        </p:nvSpPr>
        <p:spPr bwMode="auto">
          <a:xfrm>
            <a:off x="688078" y="3065699"/>
            <a:ext cx="0" cy="18891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lIns="100240" tIns="50121" rIns="100240" bIns="50121">
            <a:spAutoFit/>
          </a:bodyPr>
          <a:lstStyle/>
          <a:p>
            <a:endParaRPr lang="nb-NO"/>
          </a:p>
        </p:txBody>
      </p:sp>
      <p:sp>
        <p:nvSpPr>
          <p:cNvPr id="56" name="Line 44"/>
          <p:cNvSpPr>
            <a:spLocks noChangeShapeType="1"/>
          </p:cNvSpPr>
          <p:nvPr/>
        </p:nvSpPr>
        <p:spPr bwMode="auto">
          <a:xfrm>
            <a:off x="6638316" y="3070941"/>
            <a:ext cx="0" cy="173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57" name="Line 44"/>
          <p:cNvSpPr>
            <a:spLocks noChangeShapeType="1"/>
          </p:cNvSpPr>
          <p:nvPr/>
        </p:nvSpPr>
        <p:spPr bwMode="auto">
          <a:xfrm>
            <a:off x="7770157" y="3065286"/>
            <a:ext cx="0" cy="173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58" name="Line 44"/>
          <p:cNvSpPr>
            <a:spLocks noChangeShapeType="1"/>
          </p:cNvSpPr>
          <p:nvPr/>
        </p:nvSpPr>
        <p:spPr bwMode="auto">
          <a:xfrm>
            <a:off x="9130383" y="3073984"/>
            <a:ext cx="0" cy="173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59" name="Line 118"/>
          <p:cNvSpPr>
            <a:spLocks noChangeShapeType="1"/>
          </p:cNvSpPr>
          <p:nvPr/>
        </p:nvSpPr>
        <p:spPr bwMode="auto">
          <a:xfrm>
            <a:off x="4812185" y="2431678"/>
            <a:ext cx="86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b-NO"/>
          </a:p>
        </p:txBody>
      </p:sp>
      <p:sp>
        <p:nvSpPr>
          <p:cNvPr id="38" name="TextBox 4"/>
          <p:cNvSpPr txBox="1"/>
          <p:nvPr/>
        </p:nvSpPr>
        <p:spPr>
          <a:xfrm>
            <a:off x="439765" y="288231"/>
            <a:ext cx="9195342" cy="523220"/>
          </a:xfrm>
          <a:prstGeom prst="rect">
            <a:avLst/>
          </a:prstGeom>
          <a:noFill/>
        </p:spPr>
        <p:txBody>
          <a:bodyPr wrap="square" rtlCol="0">
            <a:spAutoFit/>
          </a:bodyPr>
          <a:lstStyle/>
          <a:p>
            <a:pPr fontAlgn="auto">
              <a:spcBef>
                <a:spcPts val="0"/>
              </a:spcBef>
              <a:spcAft>
                <a:spcPts val="0"/>
              </a:spcAft>
            </a:pPr>
            <a:r>
              <a:rPr lang="en-US" sz="2800" b="1" dirty="0" err="1" smtClean="0">
                <a:solidFill>
                  <a:prstClr val="black"/>
                </a:solidFill>
                <a:latin typeface="Calibri"/>
                <a:ea typeface="+mn-ea"/>
                <a:cs typeface="Arial"/>
              </a:rPr>
              <a:t>Brødrene</a:t>
            </a:r>
            <a:r>
              <a:rPr lang="en-US" sz="2800" b="1" dirty="0" smtClean="0">
                <a:solidFill>
                  <a:prstClr val="black"/>
                </a:solidFill>
                <a:latin typeface="Calibri"/>
                <a:ea typeface="+mn-ea"/>
                <a:cs typeface="Arial"/>
              </a:rPr>
              <a:t> Dahl - Norway</a:t>
            </a:r>
            <a:endParaRPr lang="en-US" sz="2800" b="1" dirty="0">
              <a:solidFill>
                <a:prstClr val="black"/>
              </a:solidFill>
              <a:latin typeface="Calibri"/>
              <a:ea typeface="+mn-ea"/>
              <a:cs typeface="Arial"/>
            </a:endParaRPr>
          </a:p>
        </p:txBody>
      </p:sp>
    </p:spTree>
    <p:extLst>
      <p:ext uri="{BB962C8B-B14F-4D97-AF65-F5344CB8AC3E}">
        <p14:creationId xmlns:p14="http://schemas.microsoft.com/office/powerpoint/2010/main" val="5586503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777" t="34466" r="43338" b="25095"/>
          <a:stretch/>
        </p:blipFill>
        <p:spPr bwMode="auto">
          <a:xfrm>
            <a:off x="3190487" y="911715"/>
            <a:ext cx="2160239" cy="136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6768" y="2890359"/>
            <a:ext cx="3545743" cy="2137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9"/>
          <p:cNvSpPr>
            <a:spLocks noChangeArrowheads="1"/>
          </p:cNvSpPr>
          <p:nvPr/>
        </p:nvSpPr>
        <p:spPr bwMode="auto">
          <a:xfrm>
            <a:off x="130052" y="5112767"/>
            <a:ext cx="9649072" cy="527806"/>
          </a:xfrm>
          <a:prstGeom prst="rect">
            <a:avLst/>
          </a:prstGeom>
          <a:solidFill>
            <a:srgbClr val="0067A5"/>
          </a:solidFill>
          <a:ln w="9525">
            <a:solidFill>
              <a:srgbClr val="0070C0"/>
            </a:solidFill>
            <a:miter lim="800000"/>
            <a:headEnd/>
            <a:tailEnd/>
          </a:ln>
          <a:effectLst>
            <a:outerShdw blurRad="50800" dist="38100" dir="2700000" algn="tl" rotWithShape="0">
              <a:prstClr val="black">
                <a:alpha val="40000"/>
              </a:prst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80000"/>
              </a:spcBef>
              <a:buClr>
                <a:schemeClr val="bg2"/>
              </a:buClr>
              <a:buSzPct val="130000"/>
              <a:tabLst>
                <a:tab pos="3232150" algn="r"/>
                <a:tab pos="4308475" algn="r"/>
                <a:tab pos="5386388" algn="r"/>
                <a:tab pos="5924550" algn="r"/>
              </a:tabLst>
              <a:defRPr/>
            </a:pPr>
            <a:r>
              <a:rPr lang="nb-NO" sz="2400" b="1" dirty="0" smtClean="0">
                <a:solidFill>
                  <a:schemeClr val="bg1"/>
                </a:solidFill>
                <a:latin typeface="Arial Narrow" pitchFamily="34" charset="0"/>
                <a:ea typeface="ＭＳ Ｐゴシック" pitchFamily="68" charset="-128"/>
              </a:rPr>
              <a:t>Strategi </a:t>
            </a:r>
            <a:r>
              <a:rPr lang="nb-NO" sz="2400" b="1" dirty="0" smtClean="0">
                <a:solidFill>
                  <a:schemeClr val="bg1"/>
                </a:solidFill>
                <a:latin typeface="Arial Narrow" pitchFamily="34" charset="0"/>
                <a:ea typeface="ＭＳ Ｐゴシック" pitchFamily="68" charset="-128"/>
                <a:sym typeface="Wingdings" pitchFamily="2" charset="2"/>
              </a:rPr>
              <a:t> fokus på kjernevirksomheten til BD</a:t>
            </a:r>
            <a:endParaRPr lang="nb-NO" sz="2400" dirty="0">
              <a:solidFill>
                <a:schemeClr val="bg1"/>
              </a:solidFill>
              <a:latin typeface="Arial Narrow" pitchFamily="34" charset="0"/>
              <a:ea typeface="ＭＳ Ｐゴシック" pitchFamily="68" charset="-128"/>
            </a:endParaRPr>
          </a:p>
        </p:txBody>
      </p:sp>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407" t="34073" r="37077" b="26750"/>
          <a:stretch/>
        </p:blipFill>
        <p:spPr bwMode="auto">
          <a:xfrm>
            <a:off x="454179" y="987203"/>
            <a:ext cx="2298656" cy="1293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005" t="26137" r="43754" b="19431"/>
          <a:stretch/>
        </p:blipFill>
        <p:spPr bwMode="auto">
          <a:xfrm>
            <a:off x="5891869" y="900630"/>
            <a:ext cx="1176217" cy="1323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1037" y="900627"/>
            <a:ext cx="1949151" cy="137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kstSylinder 1"/>
          <p:cNvSpPr txBox="1"/>
          <p:nvPr/>
        </p:nvSpPr>
        <p:spPr>
          <a:xfrm>
            <a:off x="608463" y="2367752"/>
            <a:ext cx="2077964"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b-NO" sz="1600" b="1" dirty="0" smtClean="0"/>
              <a:t>Rørlegger</a:t>
            </a:r>
            <a:endParaRPr lang="nb-NO" sz="1600" b="1" dirty="0"/>
          </a:p>
        </p:txBody>
      </p:sp>
      <p:sp>
        <p:nvSpPr>
          <p:cNvPr id="11" name="TekstSylinder 15"/>
          <p:cNvSpPr txBox="1"/>
          <p:nvPr/>
        </p:nvSpPr>
        <p:spPr>
          <a:xfrm>
            <a:off x="3231620" y="2367752"/>
            <a:ext cx="2077964"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b-NO" sz="1600" b="1" dirty="0" smtClean="0"/>
              <a:t>Entreprenører</a:t>
            </a:r>
            <a:endParaRPr lang="nb-NO" sz="1600" b="1" dirty="0"/>
          </a:p>
        </p:txBody>
      </p:sp>
      <p:sp>
        <p:nvSpPr>
          <p:cNvPr id="12" name="TekstSylinder 16"/>
          <p:cNvSpPr txBox="1"/>
          <p:nvPr/>
        </p:nvSpPr>
        <p:spPr>
          <a:xfrm>
            <a:off x="5386347" y="2367753"/>
            <a:ext cx="221919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b-NO" sz="1600" b="1" dirty="0" smtClean="0"/>
              <a:t>Stat/ kommune</a:t>
            </a:r>
            <a:endParaRPr lang="nb-NO" sz="1600" b="1" dirty="0"/>
          </a:p>
        </p:txBody>
      </p:sp>
      <p:sp>
        <p:nvSpPr>
          <p:cNvPr id="13" name="TekstSylinder 17"/>
          <p:cNvSpPr txBox="1"/>
          <p:nvPr/>
        </p:nvSpPr>
        <p:spPr>
          <a:xfrm>
            <a:off x="7317238" y="2367756"/>
            <a:ext cx="246188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b-NO" sz="1600" b="1" dirty="0" smtClean="0"/>
              <a:t>Industri/ marine</a:t>
            </a:r>
            <a:endParaRPr lang="nb-NO" sz="1600" b="1" dirty="0"/>
          </a:p>
        </p:txBody>
      </p:sp>
      <p:sp>
        <p:nvSpPr>
          <p:cNvPr id="16" name="TekstSylinder 2"/>
          <p:cNvSpPr txBox="1"/>
          <p:nvPr/>
        </p:nvSpPr>
        <p:spPr>
          <a:xfrm>
            <a:off x="4162502" y="3771043"/>
            <a:ext cx="576064"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00" dirty="0" smtClean="0">
                <a:solidFill>
                  <a:schemeClr val="bg1"/>
                </a:solidFill>
              </a:rPr>
              <a:t>VVS</a:t>
            </a:r>
            <a:endParaRPr lang="nb-NO" sz="1000" dirty="0">
              <a:solidFill>
                <a:schemeClr val="bg1"/>
              </a:solidFill>
            </a:endParaRPr>
          </a:p>
        </p:txBody>
      </p:sp>
      <p:sp>
        <p:nvSpPr>
          <p:cNvPr id="18" name="TekstSylinder 22"/>
          <p:cNvSpPr txBox="1"/>
          <p:nvPr/>
        </p:nvSpPr>
        <p:spPr>
          <a:xfrm>
            <a:off x="2917578" y="3664066"/>
            <a:ext cx="432048"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00" dirty="0" smtClean="0">
                <a:solidFill>
                  <a:schemeClr val="bg1"/>
                </a:solidFill>
              </a:rPr>
              <a:t>IND</a:t>
            </a:r>
            <a:endParaRPr lang="nb-NO" sz="1000" dirty="0">
              <a:solidFill>
                <a:schemeClr val="bg1"/>
              </a:solidFill>
            </a:endParaRPr>
          </a:p>
        </p:txBody>
      </p:sp>
      <p:sp>
        <p:nvSpPr>
          <p:cNvPr id="21" name="TekstSylinder 20"/>
          <p:cNvSpPr txBox="1"/>
          <p:nvPr/>
        </p:nvSpPr>
        <p:spPr>
          <a:xfrm>
            <a:off x="6032512" y="3592186"/>
            <a:ext cx="2376265" cy="400110"/>
          </a:xfrm>
          <a:prstGeom prst="rect">
            <a:avLst/>
          </a:prstGeom>
          <a:noFill/>
        </p:spPr>
        <p:txBody>
          <a:bodyPr wrap="square" rtlCol="0">
            <a:spAutoFit/>
          </a:bodyPr>
          <a:lstStyle/>
          <a:p>
            <a:r>
              <a:rPr lang="nb-NO" sz="1000" b="1" dirty="0" smtClean="0"/>
              <a:t>Omsetning</a:t>
            </a:r>
            <a:r>
              <a:rPr lang="nb-NO" sz="1000" dirty="0" smtClean="0"/>
              <a:t>	6,3 milliarder</a:t>
            </a:r>
          </a:p>
          <a:p>
            <a:r>
              <a:rPr lang="nb-NO" sz="1000" b="1" dirty="0" smtClean="0"/>
              <a:t>Driftsresultat:  </a:t>
            </a:r>
            <a:r>
              <a:rPr lang="nb-NO" sz="1000" dirty="0" smtClean="0"/>
              <a:t>	500 MNOK (8%)</a:t>
            </a:r>
            <a:endParaRPr lang="nb-NO" sz="1000" dirty="0"/>
          </a:p>
        </p:txBody>
      </p:sp>
      <p:cxnSp>
        <p:nvCxnSpPr>
          <p:cNvPr id="23" name="Rett linje 22"/>
          <p:cNvCxnSpPr/>
          <p:nvPr/>
        </p:nvCxnSpPr>
        <p:spPr>
          <a:xfrm>
            <a:off x="5154629" y="3792241"/>
            <a:ext cx="720079" cy="0"/>
          </a:xfrm>
          <a:prstGeom prst="line">
            <a:avLst/>
          </a:prstGeom>
          <a:ln w="635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4" name="TekstSylinder 2"/>
          <p:cNvSpPr txBox="1"/>
          <p:nvPr/>
        </p:nvSpPr>
        <p:spPr>
          <a:xfrm>
            <a:off x="3298403" y="4042011"/>
            <a:ext cx="576064"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00" dirty="0" smtClean="0">
                <a:solidFill>
                  <a:schemeClr val="bg1"/>
                </a:solidFill>
              </a:rPr>
              <a:t>VA</a:t>
            </a:r>
            <a:endParaRPr lang="nb-NO" sz="1000" dirty="0">
              <a:solidFill>
                <a:schemeClr val="bg1"/>
              </a:solidFill>
            </a:endParaRPr>
          </a:p>
        </p:txBody>
      </p:sp>
      <p:sp>
        <p:nvSpPr>
          <p:cNvPr id="19" name="TextBox 4"/>
          <p:cNvSpPr txBox="1"/>
          <p:nvPr/>
        </p:nvSpPr>
        <p:spPr>
          <a:xfrm>
            <a:off x="439765" y="288231"/>
            <a:ext cx="9195342" cy="523220"/>
          </a:xfrm>
          <a:prstGeom prst="rect">
            <a:avLst/>
          </a:prstGeom>
          <a:noFill/>
        </p:spPr>
        <p:txBody>
          <a:bodyPr wrap="square" rtlCol="0">
            <a:spAutoFit/>
          </a:bodyPr>
          <a:lstStyle/>
          <a:p>
            <a:pPr fontAlgn="auto">
              <a:spcBef>
                <a:spcPts val="0"/>
              </a:spcBef>
              <a:spcAft>
                <a:spcPts val="0"/>
              </a:spcAft>
            </a:pPr>
            <a:r>
              <a:rPr lang="nb-NO" sz="2800" b="1" smtClean="0">
                <a:solidFill>
                  <a:prstClr val="black"/>
                </a:solidFill>
                <a:latin typeface="Calibri"/>
                <a:ea typeface="+mn-ea"/>
                <a:cs typeface="Arial"/>
              </a:rPr>
              <a:t>Kunder og strategi</a:t>
            </a:r>
            <a:endParaRPr lang="nb-NO" sz="2800" b="1">
              <a:solidFill>
                <a:prstClr val="black"/>
              </a:solidFill>
              <a:latin typeface="Calibri"/>
              <a:ea typeface="+mn-ea"/>
              <a:cs typeface="Arial"/>
            </a:endParaRPr>
          </a:p>
        </p:txBody>
      </p:sp>
    </p:spTree>
    <p:extLst>
      <p:ext uri="{BB962C8B-B14F-4D97-AF65-F5344CB8AC3E}">
        <p14:creationId xmlns:p14="http://schemas.microsoft.com/office/powerpoint/2010/main" val="1286252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Grp="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1117600" y="2682379"/>
            <a:ext cx="2690813" cy="16383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4" name="Rectangle 6"/>
          <p:cNvSpPr>
            <a:spLocks noChangeArrowheads="1"/>
          </p:cNvSpPr>
          <p:nvPr/>
        </p:nvSpPr>
        <p:spPr bwMode="auto">
          <a:xfrm>
            <a:off x="1644650" y="479425"/>
            <a:ext cx="720090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46" tIns="40073" rIns="80146" bIns="40073"/>
          <a:lstStyle/>
          <a:p>
            <a:pPr eaLnBrk="0" hangingPunct="0"/>
            <a:endParaRPr lang="nb-NO" sz="3200" b="1">
              <a:solidFill>
                <a:schemeClr val="tx2"/>
              </a:solidFill>
              <a:latin typeface="Arial Narrow" pitchFamily="34" charset="0"/>
            </a:endParaRPr>
          </a:p>
        </p:txBody>
      </p:sp>
      <p:sp>
        <p:nvSpPr>
          <p:cNvPr id="17415" name="Text Box 7"/>
          <p:cNvSpPr txBox="1">
            <a:spLocks noChangeArrowheads="1"/>
          </p:cNvSpPr>
          <p:nvPr/>
        </p:nvSpPr>
        <p:spPr bwMode="auto">
          <a:xfrm>
            <a:off x="706115" y="2209304"/>
            <a:ext cx="3700785" cy="304162"/>
          </a:xfrm>
          <a:prstGeom prst="rect">
            <a:avLst/>
          </a:prstGeom>
          <a:noFill/>
          <a:ln>
            <a:noFill/>
          </a:ln>
          <a:effectLst/>
          <a:extLst>
            <a:ext uri="{909E8E84-426E-40DD-AFC4-6F175D3DCCD1}">
              <a14:hiddenFill xmlns:a14="http://schemas.microsoft.com/office/drawing/2010/main">
                <a:solidFill>
                  <a:srgbClr val="3FB8CD"/>
                </a:solidFill>
              </a14:hiddenFill>
            </a:ext>
            <a:ext uri="{91240B29-F687-4F45-9708-019B960494DF}">
              <a14:hiddenLine xmlns:a14="http://schemas.microsoft.com/office/drawing/2010/main" w="25400" algn="ctr">
                <a:solidFill>
                  <a:srgbClr val="063DE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859" tIns="43930" rIns="87859" bIns="43930">
            <a:spAutoFit/>
          </a:bodyPr>
          <a:lstStyle>
            <a:lvl1pPr defTabSz="801688" eaLnBrk="0" hangingPunct="0">
              <a:defRPr>
                <a:solidFill>
                  <a:schemeClr val="tx1"/>
                </a:solidFill>
                <a:latin typeface="Arial" charset="0"/>
                <a:ea typeface="ＭＳ Ｐゴシック" charset="-128"/>
              </a:defRPr>
            </a:lvl1pPr>
            <a:lvl2pPr marL="742950" indent="-285750" defTabSz="801688" eaLnBrk="0" hangingPunct="0">
              <a:defRPr>
                <a:solidFill>
                  <a:schemeClr val="tx1"/>
                </a:solidFill>
                <a:latin typeface="Arial" charset="0"/>
                <a:ea typeface="ＭＳ Ｐゴシック" charset="-128"/>
              </a:defRPr>
            </a:lvl2pPr>
            <a:lvl3pPr marL="1143000" indent="-228600" defTabSz="801688" eaLnBrk="0" hangingPunct="0">
              <a:defRPr>
                <a:solidFill>
                  <a:schemeClr val="tx1"/>
                </a:solidFill>
                <a:latin typeface="Arial" charset="0"/>
                <a:ea typeface="ＭＳ Ｐゴシック" charset="-128"/>
              </a:defRPr>
            </a:lvl3pPr>
            <a:lvl4pPr marL="1600200" indent="-228600" defTabSz="801688" eaLnBrk="0" hangingPunct="0">
              <a:defRPr>
                <a:solidFill>
                  <a:schemeClr val="tx1"/>
                </a:solidFill>
                <a:latin typeface="Arial" charset="0"/>
                <a:ea typeface="ＭＳ Ｐゴシック" charset="-128"/>
              </a:defRPr>
            </a:lvl4pPr>
            <a:lvl5pPr marL="2057400" indent="-228600" defTabSz="801688" eaLnBrk="0" hangingPunct="0">
              <a:defRPr>
                <a:solidFill>
                  <a:schemeClr val="tx1"/>
                </a:solidFill>
                <a:latin typeface="Arial" charset="0"/>
                <a:ea typeface="ＭＳ Ｐゴシック" charset="-128"/>
              </a:defRPr>
            </a:lvl5pPr>
            <a:lvl6pPr marL="2514600" indent="-228600" defTabSz="801688" eaLnBrk="0" fontAlgn="base" hangingPunct="0">
              <a:spcBef>
                <a:spcPct val="0"/>
              </a:spcBef>
              <a:spcAft>
                <a:spcPct val="0"/>
              </a:spcAft>
              <a:defRPr>
                <a:solidFill>
                  <a:schemeClr val="tx1"/>
                </a:solidFill>
                <a:latin typeface="Arial" charset="0"/>
                <a:ea typeface="ＭＳ Ｐゴシック" charset="-128"/>
              </a:defRPr>
            </a:lvl6pPr>
            <a:lvl7pPr marL="2971800" indent="-228600" defTabSz="801688" eaLnBrk="0" fontAlgn="base" hangingPunct="0">
              <a:spcBef>
                <a:spcPct val="0"/>
              </a:spcBef>
              <a:spcAft>
                <a:spcPct val="0"/>
              </a:spcAft>
              <a:defRPr>
                <a:solidFill>
                  <a:schemeClr val="tx1"/>
                </a:solidFill>
                <a:latin typeface="Arial" charset="0"/>
                <a:ea typeface="ＭＳ Ｐゴシック" charset="-128"/>
              </a:defRPr>
            </a:lvl7pPr>
            <a:lvl8pPr marL="3429000" indent="-228600" defTabSz="801688" eaLnBrk="0" fontAlgn="base" hangingPunct="0">
              <a:spcBef>
                <a:spcPct val="0"/>
              </a:spcBef>
              <a:spcAft>
                <a:spcPct val="0"/>
              </a:spcAft>
              <a:defRPr>
                <a:solidFill>
                  <a:schemeClr val="tx1"/>
                </a:solidFill>
                <a:latin typeface="Arial" charset="0"/>
                <a:ea typeface="ＭＳ Ｐゴシック" charset="-128"/>
              </a:defRPr>
            </a:lvl8pPr>
            <a:lvl9pPr marL="3886200" indent="-228600" defTabSz="801688" eaLnBrk="0" fontAlgn="base" hangingPunct="0">
              <a:spcBef>
                <a:spcPct val="0"/>
              </a:spcBef>
              <a:spcAft>
                <a:spcPct val="0"/>
              </a:spcAft>
              <a:defRPr>
                <a:solidFill>
                  <a:schemeClr val="tx1"/>
                </a:solidFill>
                <a:latin typeface="Arial" charset="0"/>
                <a:ea typeface="ＭＳ Ｐゴシック" charset="-128"/>
              </a:defRPr>
            </a:lvl9pPr>
          </a:lstStyle>
          <a:p>
            <a:r>
              <a:rPr lang="nb-NO" sz="1400" b="1" dirty="0"/>
              <a:t>Vare- og informasjonsflyt uten grossist</a:t>
            </a:r>
          </a:p>
        </p:txBody>
      </p:sp>
      <p:sp>
        <p:nvSpPr>
          <p:cNvPr id="17416" name="Text Box 8"/>
          <p:cNvSpPr txBox="1">
            <a:spLocks noChangeArrowheads="1"/>
          </p:cNvSpPr>
          <p:nvPr/>
        </p:nvSpPr>
        <p:spPr bwMode="auto">
          <a:xfrm>
            <a:off x="5400925" y="2207939"/>
            <a:ext cx="3752850" cy="252413"/>
          </a:xfrm>
          <a:prstGeom prst="rect">
            <a:avLst/>
          </a:prstGeom>
          <a:noFill/>
          <a:ln>
            <a:noFill/>
          </a:ln>
          <a:effectLst/>
          <a:extLst>
            <a:ext uri="{909E8E84-426E-40DD-AFC4-6F175D3DCCD1}">
              <a14:hiddenFill xmlns:a14="http://schemas.microsoft.com/office/drawing/2010/main">
                <a:solidFill>
                  <a:srgbClr val="3FB8CD"/>
                </a:solidFill>
              </a14:hiddenFill>
            </a:ext>
            <a:ext uri="{91240B29-F687-4F45-9708-019B960494DF}">
              <a14:hiddenLine xmlns:a14="http://schemas.microsoft.com/office/drawing/2010/main" w="25400" algn="ctr">
                <a:solidFill>
                  <a:srgbClr val="063DE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59" tIns="43930" rIns="87859" bIns="43930">
            <a:spAutoFit/>
          </a:bodyPr>
          <a:lstStyle>
            <a:lvl1pPr defTabSz="801688" eaLnBrk="0" hangingPunct="0">
              <a:defRPr>
                <a:solidFill>
                  <a:schemeClr val="tx1"/>
                </a:solidFill>
                <a:latin typeface="Arial" charset="0"/>
                <a:ea typeface="ＭＳ Ｐゴシック" charset="-128"/>
              </a:defRPr>
            </a:lvl1pPr>
            <a:lvl2pPr marL="742950" indent="-285750" defTabSz="801688" eaLnBrk="0" hangingPunct="0">
              <a:defRPr>
                <a:solidFill>
                  <a:schemeClr val="tx1"/>
                </a:solidFill>
                <a:latin typeface="Arial" charset="0"/>
                <a:ea typeface="ＭＳ Ｐゴシック" charset="-128"/>
              </a:defRPr>
            </a:lvl2pPr>
            <a:lvl3pPr marL="1143000" indent="-228600" defTabSz="801688" eaLnBrk="0" hangingPunct="0">
              <a:defRPr>
                <a:solidFill>
                  <a:schemeClr val="tx1"/>
                </a:solidFill>
                <a:latin typeface="Arial" charset="0"/>
                <a:ea typeface="ＭＳ Ｐゴシック" charset="-128"/>
              </a:defRPr>
            </a:lvl3pPr>
            <a:lvl4pPr marL="1600200" indent="-228600" defTabSz="801688" eaLnBrk="0" hangingPunct="0">
              <a:defRPr>
                <a:solidFill>
                  <a:schemeClr val="tx1"/>
                </a:solidFill>
                <a:latin typeface="Arial" charset="0"/>
                <a:ea typeface="ＭＳ Ｐゴシック" charset="-128"/>
              </a:defRPr>
            </a:lvl4pPr>
            <a:lvl5pPr marL="2057400" indent="-228600" defTabSz="801688" eaLnBrk="0" hangingPunct="0">
              <a:defRPr>
                <a:solidFill>
                  <a:schemeClr val="tx1"/>
                </a:solidFill>
                <a:latin typeface="Arial" charset="0"/>
                <a:ea typeface="ＭＳ Ｐゴシック" charset="-128"/>
              </a:defRPr>
            </a:lvl5pPr>
            <a:lvl6pPr marL="2514600" indent="-228600" defTabSz="801688" eaLnBrk="0" fontAlgn="base" hangingPunct="0">
              <a:spcBef>
                <a:spcPct val="0"/>
              </a:spcBef>
              <a:spcAft>
                <a:spcPct val="0"/>
              </a:spcAft>
              <a:defRPr>
                <a:solidFill>
                  <a:schemeClr val="tx1"/>
                </a:solidFill>
                <a:latin typeface="Arial" charset="0"/>
                <a:ea typeface="ＭＳ Ｐゴシック" charset="-128"/>
              </a:defRPr>
            </a:lvl6pPr>
            <a:lvl7pPr marL="2971800" indent="-228600" defTabSz="801688" eaLnBrk="0" fontAlgn="base" hangingPunct="0">
              <a:spcBef>
                <a:spcPct val="0"/>
              </a:spcBef>
              <a:spcAft>
                <a:spcPct val="0"/>
              </a:spcAft>
              <a:defRPr>
                <a:solidFill>
                  <a:schemeClr val="tx1"/>
                </a:solidFill>
                <a:latin typeface="Arial" charset="0"/>
                <a:ea typeface="ＭＳ Ｐゴシック" charset="-128"/>
              </a:defRPr>
            </a:lvl7pPr>
            <a:lvl8pPr marL="3429000" indent="-228600" defTabSz="801688" eaLnBrk="0" fontAlgn="base" hangingPunct="0">
              <a:spcBef>
                <a:spcPct val="0"/>
              </a:spcBef>
              <a:spcAft>
                <a:spcPct val="0"/>
              </a:spcAft>
              <a:defRPr>
                <a:solidFill>
                  <a:schemeClr val="tx1"/>
                </a:solidFill>
                <a:latin typeface="Arial" charset="0"/>
                <a:ea typeface="ＭＳ Ｐゴシック" charset="-128"/>
              </a:defRPr>
            </a:lvl8pPr>
            <a:lvl9pPr marL="3886200" indent="-228600" defTabSz="801688" eaLnBrk="0" fontAlgn="base" hangingPunct="0">
              <a:spcBef>
                <a:spcPct val="0"/>
              </a:spcBef>
              <a:spcAft>
                <a:spcPct val="0"/>
              </a:spcAft>
              <a:defRPr>
                <a:solidFill>
                  <a:schemeClr val="tx1"/>
                </a:solidFill>
                <a:latin typeface="Arial" charset="0"/>
                <a:ea typeface="ＭＳ Ｐゴシック" charset="-128"/>
              </a:defRPr>
            </a:lvl9pPr>
          </a:lstStyle>
          <a:p>
            <a:r>
              <a:rPr lang="nb-NO" sz="1400" b="1"/>
              <a:t>Vare- og informasjonsflyt med grossist</a:t>
            </a:r>
          </a:p>
        </p:txBody>
      </p:sp>
      <p:pic>
        <p:nvPicPr>
          <p:cNvPr id="17419" name="Picture 11"/>
          <p:cNvPicPr>
            <a:picLocks noGrp="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5435651" y="2712219"/>
            <a:ext cx="3159125" cy="14398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4"/>
          <p:cNvSpPr txBox="1"/>
          <p:nvPr/>
        </p:nvSpPr>
        <p:spPr>
          <a:xfrm>
            <a:off x="439765" y="288231"/>
            <a:ext cx="9195342" cy="523220"/>
          </a:xfrm>
          <a:prstGeom prst="rect">
            <a:avLst/>
          </a:prstGeom>
          <a:noFill/>
        </p:spPr>
        <p:txBody>
          <a:bodyPr wrap="square" rtlCol="0">
            <a:spAutoFit/>
          </a:bodyPr>
          <a:lstStyle/>
          <a:p>
            <a:pPr fontAlgn="auto">
              <a:spcBef>
                <a:spcPts val="0"/>
              </a:spcBef>
              <a:spcAft>
                <a:spcPts val="0"/>
              </a:spcAft>
            </a:pPr>
            <a:r>
              <a:rPr lang="nb-NO" sz="2800" b="1" dirty="0" smtClean="0">
                <a:solidFill>
                  <a:prstClr val="black"/>
                </a:solidFill>
                <a:latin typeface="Calibri"/>
                <a:ea typeface="+mn-ea"/>
                <a:cs typeface="Arial"/>
              </a:rPr>
              <a:t>Forretningside &amp; strategi</a:t>
            </a:r>
            <a:endParaRPr lang="nb-NO" sz="2800" b="1" dirty="0">
              <a:solidFill>
                <a:prstClr val="black"/>
              </a:solidFill>
              <a:latin typeface="Calibri"/>
              <a:ea typeface="+mn-ea"/>
              <a:cs typeface="Arial"/>
            </a:endParaRPr>
          </a:p>
        </p:txBody>
      </p:sp>
      <p:sp>
        <p:nvSpPr>
          <p:cNvPr id="14" name="TekstSylinder 13"/>
          <p:cNvSpPr txBox="1"/>
          <p:nvPr/>
        </p:nvSpPr>
        <p:spPr>
          <a:xfrm>
            <a:off x="507501" y="949077"/>
            <a:ext cx="8767565" cy="830997"/>
          </a:xfrm>
          <a:prstGeom prst="rect">
            <a:avLst/>
          </a:prstGeom>
          <a:noFill/>
        </p:spPr>
        <p:txBody>
          <a:bodyPr wrap="square" rtlCol="0">
            <a:spAutoFit/>
          </a:bodyPr>
          <a:lstStyle/>
          <a:p>
            <a:r>
              <a:rPr lang="nb-NO" sz="1600" dirty="0" smtClean="0"/>
              <a:t>Vår oppgave er å være et effektiviserende ledd mellom vareprodusent og installatør. Vi forenkler vare- og informasjonsflyten fra produsent til installatør ved hjelp av få transaksjoner, bredt varespekter og lave kostnader</a:t>
            </a:r>
            <a:endParaRPr lang="nb-NO" sz="1600" dirty="0"/>
          </a:p>
        </p:txBody>
      </p:sp>
      <p:sp>
        <p:nvSpPr>
          <p:cNvPr id="15" name="Rectangle 9"/>
          <p:cNvSpPr>
            <a:spLocks noChangeArrowheads="1"/>
          </p:cNvSpPr>
          <p:nvPr/>
        </p:nvSpPr>
        <p:spPr bwMode="auto">
          <a:xfrm>
            <a:off x="130051" y="4896743"/>
            <a:ext cx="9649072" cy="743830"/>
          </a:xfrm>
          <a:prstGeom prst="rect">
            <a:avLst/>
          </a:prstGeom>
          <a:solidFill>
            <a:srgbClr val="0067A5"/>
          </a:solidFill>
          <a:ln w="9525">
            <a:solidFill>
              <a:srgbClr val="0070C0"/>
            </a:solidFill>
            <a:miter lim="800000"/>
            <a:headEnd/>
            <a:tailEnd/>
          </a:ln>
          <a:effectLst>
            <a:outerShdw blurRad="50800" dist="38100" dir="2700000" algn="tl" rotWithShape="0">
              <a:prstClr val="black">
                <a:alpha val="40000"/>
              </a:prst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80000"/>
              </a:spcBef>
              <a:buClr>
                <a:schemeClr val="bg2"/>
              </a:buClr>
              <a:buSzPct val="130000"/>
              <a:tabLst>
                <a:tab pos="3232150" algn="r"/>
                <a:tab pos="4308475" algn="r"/>
                <a:tab pos="5386388" algn="r"/>
                <a:tab pos="5924550" algn="r"/>
              </a:tabLst>
              <a:defRPr/>
            </a:pPr>
            <a:r>
              <a:rPr lang="nb-NO" sz="2400" b="1" smtClean="0">
                <a:solidFill>
                  <a:schemeClr val="bg1"/>
                </a:solidFill>
                <a:latin typeface="Arial Narrow" pitchFamily="34" charset="0"/>
                <a:ea typeface="ＭＳ Ｐゴシック" pitchFamily="68" charset="-128"/>
              </a:rPr>
              <a:t>Verdier:  Pålitelighet  /  Tilgjengelighet  /  Kompetanse</a:t>
            </a:r>
            <a:endParaRPr lang="nb-NO" sz="2400">
              <a:solidFill>
                <a:schemeClr val="bg1"/>
              </a:solidFill>
              <a:latin typeface="Arial Narrow" pitchFamily="34" charset="0"/>
              <a:ea typeface="ＭＳ Ｐゴシック" pitchFamily="68" charset="-128"/>
            </a:endParaRPr>
          </a:p>
        </p:txBody>
      </p:sp>
      <p:sp>
        <p:nvSpPr>
          <p:cNvPr id="2" name="Pil høyre 1"/>
          <p:cNvSpPr/>
          <p:nvPr/>
        </p:nvSpPr>
        <p:spPr>
          <a:xfrm>
            <a:off x="4378523" y="3096543"/>
            <a:ext cx="648072" cy="864096"/>
          </a:xfrm>
          <a:prstGeom prst="rightArrow">
            <a:avLst/>
          </a:prstGeom>
          <a:solidFill>
            <a:srgbClr val="33CC33"/>
          </a:solidFill>
          <a:ln>
            <a:solidFill>
              <a:schemeClr val="tx2">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29469421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418084" y="1244089"/>
            <a:ext cx="5256584" cy="93662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8436" name="Text Box 3"/>
          <p:cNvSpPr txBox="1">
            <a:spLocks noChangeArrowheads="1"/>
          </p:cNvSpPr>
          <p:nvPr/>
        </p:nvSpPr>
        <p:spPr bwMode="auto">
          <a:xfrm>
            <a:off x="532798" y="1281874"/>
            <a:ext cx="44710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nb-NO" sz="1600" dirty="0"/>
              <a:t>Gjennom effektiv tilgang på varer, system og</a:t>
            </a:r>
          </a:p>
          <a:p>
            <a:pPr eaLnBrk="1" hangingPunct="1"/>
            <a:r>
              <a:rPr lang="nb-NO" sz="1600" dirty="0"/>
              <a:t>informasjon, skal vi bidra til økt verdiskapning i </a:t>
            </a:r>
          </a:p>
          <a:p>
            <a:pPr eaLnBrk="1" hangingPunct="1"/>
            <a:r>
              <a:rPr lang="nb-NO" sz="1600" dirty="0"/>
              <a:t>de bransjer hvor vi er involvert.</a:t>
            </a:r>
          </a:p>
        </p:txBody>
      </p:sp>
      <p:sp>
        <p:nvSpPr>
          <p:cNvPr id="18437" name="Rectangle 4"/>
          <p:cNvSpPr>
            <a:spLocks noChangeArrowheads="1"/>
          </p:cNvSpPr>
          <p:nvPr/>
        </p:nvSpPr>
        <p:spPr bwMode="auto">
          <a:xfrm>
            <a:off x="418083" y="3384550"/>
            <a:ext cx="5256585" cy="1439863"/>
          </a:xfrm>
          <a:prstGeom prst="rect">
            <a:avLst/>
          </a:prstGeom>
          <a:solidFill>
            <a:schemeClr val="accent1"/>
          </a:solidFill>
          <a:ln w="9525">
            <a:solidFill>
              <a:schemeClr val="tx1"/>
            </a:solidFill>
            <a:miter lim="800000"/>
            <a:headEnd/>
            <a:tailEnd/>
          </a:ln>
        </p:spPr>
        <p:txBody>
          <a:bodyPr wrap="none" anchor="ctr"/>
          <a:lstStyle/>
          <a:p>
            <a:endParaRPr lang="en-US"/>
          </a:p>
        </p:txBody>
      </p:sp>
      <p:pic>
        <p:nvPicPr>
          <p:cNvPr id="18438" name="Picture 5" descr="b17-18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7614">
            <a:off x="6788111" y="1268372"/>
            <a:ext cx="2400300" cy="14652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8439" name="Picture 7" descr="b17-1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4977">
            <a:off x="7364374" y="2419309"/>
            <a:ext cx="2290762" cy="15271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8440" name="Picture 8" descr="b17-18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23043">
            <a:off x="6140411" y="3571834"/>
            <a:ext cx="2555875" cy="11223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8441" name="Text Box 9"/>
          <p:cNvSpPr txBox="1">
            <a:spLocks noChangeArrowheads="1"/>
          </p:cNvSpPr>
          <p:nvPr/>
        </p:nvSpPr>
        <p:spPr bwMode="auto">
          <a:xfrm>
            <a:off x="706115" y="2953113"/>
            <a:ext cx="47099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nb-NO" sz="2000" b="1" dirty="0" smtClean="0"/>
              <a:t>Ledende </a:t>
            </a:r>
            <a:r>
              <a:rPr lang="nb-NO" sz="2000" b="1" dirty="0"/>
              <a:t>i de bransjer vi er involvert </a:t>
            </a:r>
            <a:r>
              <a:rPr lang="nb-NO" sz="2000" b="1" dirty="0" smtClean="0"/>
              <a:t>i</a:t>
            </a:r>
            <a:endParaRPr lang="nb-NO" sz="2000" b="1" dirty="0"/>
          </a:p>
        </p:txBody>
      </p:sp>
      <p:sp>
        <p:nvSpPr>
          <p:cNvPr id="18442" name="Text Box 10"/>
          <p:cNvSpPr txBox="1">
            <a:spLocks noChangeArrowheads="1"/>
          </p:cNvSpPr>
          <p:nvPr/>
        </p:nvSpPr>
        <p:spPr bwMode="auto">
          <a:xfrm>
            <a:off x="535234" y="3426468"/>
            <a:ext cx="539057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nb-NO" sz="1600" dirty="0"/>
              <a:t>BD skal være den ledende, tekniske handels-</a:t>
            </a:r>
          </a:p>
          <a:p>
            <a:pPr eaLnBrk="1" hangingPunct="1"/>
            <a:r>
              <a:rPr lang="nb-NO" sz="1600" dirty="0"/>
              <a:t>bedriften i Norge.</a:t>
            </a:r>
          </a:p>
          <a:p>
            <a:pPr eaLnBrk="1" hangingPunct="1"/>
            <a:r>
              <a:rPr lang="nb-NO" sz="1600" dirty="0"/>
              <a:t>Virksomheten skal være konsentrert om VVS/</a:t>
            </a:r>
          </a:p>
          <a:p>
            <a:pPr eaLnBrk="1" hangingPunct="1"/>
            <a:r>
              <a:rPr lang="nb-NO" sz="1600" dirty="0"/>
              <a:t>VA</a:t>
            </a:r>
            <a:r>
              <a:rPr lang="nb-NO" sz="1600" dirty="0" smtClean="0"/>
              <a:t>/ Industri </a:t>
            </a:r>
            <a:r>
              <a:rPr lang="nb-NO" sz="1600" dirty="0"/>
              <a:t>og andre </a:t>
            </a:r>
            <a:r>
              <a:rPr lang="nb-NO" sz="1600" dirty="0" smtClean="0"/>
              <a:t>nærliggende </a:t>
            </a:r>
            <a:r>
              <a:rPr lang="nb-NO" sz="1600" dirty="0"/>
              <a:t>tekniske</a:t>
            </a:r>
          </a:p>
          <a:p>
            <a:pPr eaLnBrk="1" hangingPunct="1"/>
            <a:r>
              <a:rPr lang="nb-NO" sz="1600" dirty="0"/>
              <a:t>fagområder</a:t>
            </a:r>
            <a:r>
              <a:rPr lang="nb-NO" sz="1600" dirty="0" smtClean="0"/>
              <a:t>.</a:t>
            </a:r>
            <a:endParaRPr lang="nb-NO" sz="1600" dirty="0"/>
          </a:p>
        </p:txBody>
      </p:sp>
      <p:sp>
        <p:nvSpPr>
          <p:cNvPr id="18443" name="Text Box 11"/>
          <p:cNvSpPr txBox="1">
            <a:spLocks noChangeArrowheads="1"/>
          </p:cNvSpPr>
          <p:nvPr/>
        </p:nvSpPr>
        <p:spPr bwMode="auto">
          <a:xfrm>
            <a:off x="778123" y="795849"/>
            <a:ext cx="54218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nb-NO" sz="2000" b="1" dirty="0"/>
              <a:t>Vi skal gjøre hverdagen enklere for kunden</a:t>
            </a:r>
          </a:p>
        </p:txBody>
      </p:sp>
      <p:sp>
        <p:nvSpPr>
          <p:cNvPr id="12" name="TextBox 4"/>
          <p:cNvSpPr txBox="1"/>
          <p:nvPr/>
        </p:nvSpPr>
        <p:spPr>
          <a:xfrm>
            <a:off x="439765" y="288231"/>
            <a:ext cx="7167675" cy="523220"/>
          </a:xfrm>
          <a:prstGeom prst="rect">
            <a:avLst/>
          </a:prstGeom>
          <a:noFill/>
        </p:spPr>
        <p:txBody>
          <a:bodyPr wrap="square" rtlCol="0">
            <a:spAutoFit/>
          </a:bodyPr>
          <a:lstStyle/>
          <a:p>
            <a:pPr fontAlgn="auto">
              <a:spcBef>
                <a:spcPts val="0"/>
              </a:spcBef>
              <a:spcAft>
                <a:spcPts val="0"/>
              </a:spcAft>
            </a:pPr>
            <a:r>
              <a:rPr lang="nb-NO" sz="2800" b="1" u="sng" dirty="0" smtClean="0">
                <a:solidFill>
                  <a:prstClr val="black"/>
                </a:solidFill>
                <a:latin typeface="Calibri"/>
                <a:ea typeface="+mn-ea"/>
                <a:cs typeface="Arial"/>
              </a:rPr>
              <a:t>Visjon</a:t>
            </a:r>
            <a:r>
              <a:rPr lang="en-US" sz="2800" b="1" u="sng" dirty="0" smtClean="0">
                <a:solidFill>
                  <a:prstClr val="black"/>
                </a:solidFill>
                <a:latin typeface="Calibri"/>
                <a:ea typeface="+mn-ea"/>
                <a:cs typeface="Arial"/>
              </a:rPr>
              <a:t>:</a:t>
            </a:r>
            <a:endParaRPr lang="en-US" sz="2800" b="1" u="sng" dirty="0">
              <a:solidFill>
                <a:prstClr val="black"/>
              </a:solidFill>
              <a:latin typeface="Calibri"/>
              <a:ea typeface="+mn-ea"/>
              <a:cs typeface="Arial"/>
            </a:endParaRPr>
          </a:p>
        </p:txBody>
      </p:sp>
      <p:sp>
        <p:nvSpPr>
          <p:cNvPr id="13" name="TextBox 4"/>
          <p:cNvSpPr txBox="1"/>
          <p:nvPr/>
        </p:nvSpPr>
        <p:spPr>
          <a:xfrm>
            <a:off x="440754" y="2482206"/>
            <a:ext cx="7167675" cy="523220"/>
          </a:xfrm>
          <a:prstGeom prst="rect">
            <a:avLst/>
          </a:prstGeom>
          <a:noFill/>
        </p:spPr>
        <p:txBody>
          <a:bodyPr wrap="square" rtlCol="0">
            <a:spAutoFit/>
          </a:bodyPr>
          <a:lstStyle/>
          <a:p>
            <a:pPr fontAlgn="auto">
              <a:spcBef>
                <a:spcPts val="0"/>
              </a:spcBef>
              <a:spcAft>
                <a:spcPts val="0"/>
              </a:spcAft>
            </a:pPr>
            <a:r>
              <a:rPr lang="nb-NO" sz="2800" b="1" u="sng" dirty="0" smtClean="0">
                <a:solidFill>
                  <a:prstClr val="black"/>
                </a:solidFill>
                <a:latin typeface="Calibri"/>
                <a:ea typeface="+mn-ea"/>
                <a:cs typeface="Arial"/>
              </a:rPr>
              <a:t>Målsetting:</a:t>
            </a:r>
            <a:endParaRPr lang="nb-NO" sz="2800" b="1" u="sng" dirty="0">
              <a:solidFill>
                <a:prstClr val="black"/>
              </a:solidFill>
              <a:latin typeface="Calibri"/>
              <a:ea typeface="+mn-ea"/>
              <a:cs typeface="Arial"/>
            </a:endParaRPr>
          </a:p>
        </p:txBody>
      </p:sp>
    </p:spTree>
    <p:extLst>
      <p:ext uri="{BB962C8B-B14F-4D97-AF65-F5344CB8AC3E}">
        <p14:creationId xmlns:p14="http://schemas.microsoft.com/office/powerpoint/2010/main" val="301176623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txBox="1">
            <a:spLocks noChangeArrowheads="1"/>
          </p:cNvSpPr>
          <p:nvPr/>
        </p:nvSpPr>
        <p:spPr bwMode="auto">
          <a:xfrm>
            <a:off x="274638" y="215904"/>
            <a:ext cx="828198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0" rIns="162000" bIns="0"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nb-NO" sz="3200" b="1" dirty="0" smtClean="0">
                <a:solidFill>
                  <a:schemeClr val="tx2"/>
                </a:solidFill>
                <a:latin typeface="Arial Narrow" pitchFamily="34" charset="0"/>
                <a:cs typeface="Calibri" pitchFamily="34" charset="0"/>
              </a:rPr>
              <a:t>Våre kunder skal oppleve god service </a:t>
            </a:r>
            <a:r>
              <a:rPr lang="nb-NO" sz="3200" b="1" u="sng" dirty="0" smtClean="0">
                <a:solidFill>
                  <a:schemeClr val="tx2"/>
                </a:solidFill>
                <a:latin typeface="Arial Narrow" pitchFamily="34" charset="0"/>
                <a:cs typeface="Calibri" pitchFamily="34" charset="0"/>
              </a:rPr>
              <a:t>hver dag!</a:t>
            </a:r>
            <a:endParaRPr lang="nb-NO" sz="3200" b="1" u="sng" dirty="0">
              <a:solidFill>
                <a:schemeClr val="tx2"/>
              </a:solidFill>
              <a:latin typeface="Calibri" pitchFamily="34" charset="0"/>
              <a:cs typeface="Calibri" pitchFamily="34" charset="0"/>
            </a:endParaRPr>
          </a:p>
        </p:txBody>
      </p:sp>
      <p:pic>
        <p:nvPicPr>
          <p:cNvPr id="5124" name="Picture 5" descr="Kongsvin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1302" y="2662812"/>
            <a:ext cx="2596497" cy="151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ittel 1"/>
          <p:cNvSpPr txBox="1">
            <a:spLocks/>
          </p:cNvSpPr>
          <p:nvPr/>
        </p:nvSpPr>
        <p:spPr bwMode="auto">
          <a:xfrm>
            <a:off x="6488118" y="1656384"/>
            <a:ext cx="2570925" cy="62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nb-NO" sz="1600" b="1" smtClean="0"/>
              <a:t>Effektiv logistikk med bransjens beste leveranseservice</a:t>
            </a:r>
            <a:br>
              <a:rPr lang="nb-NO" sz="1600" b="1" smtClean="0"/>
            </a:br>
            <a:r>
              <a:rPr lang="nb-NO" sz="1600" b="1" smtClean="0"/>
              <a:t/>
            </a:r>
            <a:br>
              <a:rPr lang="nb-NO" sz="1600" b="1" smtClean="0"/>
            </a:br>
            <a:endParaRPr lang="nb-NO" sz="1600" b="1"/>
          </a:p>
        </p:txBody>
      </p:sp>
      <p:sp>
        <p:nvSpPr>
          <p:cNvPr id="5126" name="Tittel 1"/>
          <p:cNvSpPr txBox="1">
            <a:spLocks/>
          </p:cNvSpPr>
          <p:nvPr/>
        </p:nvSpPr>
        <p:spPr bwMode="auto">
          <a:xfrm>
            <a:off x="3414761" y="1656383"/>
            <a:ext cx="2547938" cy="72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nb-NO" sz="1600" b="1" dirty="0" smtClean="0"/>
              <a:t>Servicesenter fulle av varer med kompetente og positive selgere</a:t>
            </a:r>
            <a:br>
              <a:rPr lang="nb-NO" sz="1600" b="1" dirty="0" smtClean="0"/>
            </a:br>
            <a:r>
              <a:rPr lang="nb-NO" sz="1600" b="1" dirty="0" smtClean="0"/>
              <a:t/>
            </a:r>
            <a:br>
              <a:rPr lang="nb-NO" sz="1600" b="1" dirty="0" smtClean="0"/>
            </a:br>
            <a:endParaRPr lang="nb-NO" sz="1600" b="1" dirty="0"/>
          </a:p>
        </p:txBody>
      </p:sp>
      <p:sp>
        <p:nvSpPr>
          <p:cNvPr id="5127" name="Tittel 1"/>
          <p:cNvSpPr txBox="1">
            <a:spLocks/>
          </p:cNvSpPr>
          <p:nvPr/>
        </p:nvSpPr>
        <p:spPr bwMode="auto">
          <a:xfrm>
            <a:off x="778222" y="1600204"/>
            <a:ext cx="20161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nb-NO" sz="1600" b="1" dirty="0" smtClean="0"/>
              <a:t>Service-innstilte mennesker med god kompetanse  </a:t>
            </a:r>
            <a:br>
              <a:rPr lang="nb-NO" sz="1600" b="1" dirty="0" smtClean="0"/>
            </a:br>
            <a:endParaRPr lang="nb-NO" sz="1600" b="1" dirty="0"/>
          </a:p>
        </p:txBody>
      </p:sp>
      <p:pic>
        <p:nvPicPr>
          <p:cNvPr id="5128" name="Picture 4"/>
          <p:cNvPicPr>
            <a:picLocks noChangeAspect="1" noChangeArrowheads="1"/>
          </p:cNvPicPr>
          <p:nvPr/>
        </p:nvPicPr>
        <p:blipFill>
          <a:blip r:embed="rId3">
            <a:extLst>
              <a:ext uri="{28A0092B-C50C-407E-A947-70E740481C1C}">
                <a14:useLocalDpi xmlns:a14="http://schemas.microsoft.com/office/drawing/2010/main" val="0"/>
              </a:ext>
            </a:extLst>
          </a:blip>
          <a:srcRect l="24866" t="36232" r="41647" b="28130"/>
          <a:stretch>
            <a:fillRect/>
          </a:stretch>
        </p:blipFill>
        <p:spPr bwMode="auto">
          <a:xfrm>
            <a:off x="673004" y="2670746"/>
            <a:ext cx="2265359" cy="1505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250" t="6175" r="14055" b="29325"/>
          <a:stretch/>
        </p:blipFill>
        <p:spPr bwMode="auto">
          <a:xfrm>
            <a:off x="6560126" y="2735834"/>
            <a:ext cx="2570925" cy="1445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0965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954" t="20785" r="8263" b="15565"/>
          <a:stretch/>
        </p:blipFill>
        <p:spPr bwMode="auto">
          <a:xfrm>
            <a:off x="418083" y="1127819"/>
            <a:ext cx="8928992" cy="3954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bwMode="auto">
          <a:xfrm>
            <a:off x="274638" y="215900"/>
            <a:ext cx="7435899" cy="574675"/>
          </a:xfrm>
          <a:prstGeom prst="rect">
            <a:avLst/>
          </a:prstGeom>
          <a:noFill/>
          <a:ln w="9525">
            <a:noFill/>
            <a:miter lim="800000"/>
            <a:headEnd/>
            <a:tailEnd/>
          </a:ln>
        </p:spPr>
        <p:txBody>
          <a:bodyPr vert="horz" wrap="square" lIns="144000" tIns="0" rIns="162000" bIns="0" numCol="1" anchor="ctr" anchorCtr="0" compatLnSpc="1">
            <a:prstTxWarp prst="textNoShape">
              <a:avLst/>
            </a:prstTxWarp>
          </a:bodyPr>
          <a:lstStyle>
            <a:lvl1pPr algn="l" rtl="0" eaLnBrk="0" fontAlgn="base" hangingPunct="0">
              <a:spcBef>
                <a:spcPct val="0"/>
              </a:spcBef>
              <a:spcAft>
                <a:spcPct val="0"/>
              </a:spcAft>
              <a:defRPr sz="4000" b="1">
                <a:solidFill>
                  <a:schemeClr val="tx2"/>
                </a:solidFill>
                <a:latin typeface="Arial" charset="0"/>
                <a:ea typeface="+mj-ea"/>
                <a:cs typeface="ＭＳ Ｐゴシック"/>
              </a:defRPr>
            </a:lvl1pPr>
            <a:lvl2pPr algn="l" rtl="0" eaLnBrk="0" fontAlgn="base" hangingPunct="0">
              <a:spcBef>
                <a:spcPct val="0"/>
              </a:spcBef>
              <a:spcAft>
                <a:spcPct val="0"/>
              </a:spcAft>
              <a:defRPr sz="4000" b="1">
                <a:solidFill>
                  <a:schemeClr val="tx2"/>
                </a:solidFill>
                <a:latin typeface="Arial" charset="0"/>
                <a:ea typeface="ＭＳ Ｐゴシック" pitchFamily="68" charset="-128"/>
                <a:cs typeface="ＭＳ Ｐゴシック"/>
              </a:defRPr>
            </a:lvl2pPr>
            <a:lvl3pPr algn="l" rtl="0" eaLnBrk="0" fontAlgn="base" hangingPunct="0">
              <a:spcBef>
                <a:spcPct val="0"/>
              </a:spcBef>
              <a:spcAft>
                <a:spcPct val="0"/>
              </a:spcAft>
              <a:defRPr sz="4000" b="1">
                <a:solidFill>
                  <a:schemeClr val="tx2"/>
                </a:solidFill>
                <a:latin typeface="Arial" charset="0"/>
                <a:ea typeface="ＭＳ Ｐゴシック" pitchFamily="68" charset="-128"/>
                <a:cs typeface="ＭＳ Ｐゴシック"/>
              </a:defRPr>
            </a:lvl3pPr>
            <a:lvl4pPr algn="l" rtl="0" eaLnBrk="0" fontAlgn="base" hangingPunct="0">
              <a:spcBef>
                <a:spcPct val="0"/>
              </a:spcBef>
              <a:spcAft>
                <a:spcPct val="0"/>
              </a:spcAft>
              <a:defRPr sz="4000" b="1">
                <a:solidFill>
                  <a:schemeClr val="tx2"/>
                </a:solidFill>
                <a:latin typeface="Arial" charset="0"/>
                <a:ea typeface="ＭＳ Ｐゴシック" pitchFamily="68" charset="-128"/>
                <a:cs typeface="ＭＳ Ｐゴシック"/>
              </a:defRPr>
            </a:lvl4pPr>
            <a:lvl5pPr algn="l" rtl="0" eaLnBrk="0" fontAlgn="base" hangingPunct="0">
              <a:spcBef>
                <a:spcPct val="0"/>
              </a:spcBef>
              <a:spcAft>
                <a:spcPct val="0"/>
              </a:spcAft>
              <a:defRPr sz="4000" b="1">
                <a:solidFill>
                  <a:schemeClr val="tx2"/>
                </a:solidFill>
                <a:latin typeface="Arial" charset="0"/>
                <a:ea typeface="ＭＳ Ｐゴシック" pitchFamily="68" charset="-128"/>
                <a:cs typeface="ＭＳ Ｐゴシック"/>
              </a:defRPr>
            </a:lvl5pPr>
            <a:lvl6pPr marL="457200" algn="l" rtl="0" fontAlgn="base">
              <a:spcBef>
                <a:spcPct val="0"/>
              </a:spcBef>
              <a:spcAft>
                <a:spcPct val="0"/>
              </a:spcAft>
              <a:defRPr sz="4000" b="1">
                <a:solidFill>
                  <a:schemeClr val="tx1"/>
                </a:solidFill>
                <a:latin typeface="Arial Narrow" charset="0"/>
              </a:defRPr>
            </a:lvl6pPr>
            <a:lvl7pPr marL="914400" algn="l" rtl="0" fontAlgn="base">
              <a:spcBef>
                <a:spcPct val="0"/>
              </a:spcBef>
              <a:spcAft>
                <a:spcPct val="0"/>
              </a:spcAft>
              <a:defRPr sz="4000" b="1">
                <a:solidFill>
                  <a:schemeClr val="tx1"/>
                </a:solidFill>
                <a:latin typeface="Arial Narrow" charset="0"/>
              </a:defRPr>
            </a:lvl7pPr>
            <a:lvl8pPr marL="1371600" algn="l" rtl="0" fontAlgn="base">
              <a:spcBef>
                <a:spcPct val="0"/>
              </a:spcBef>
              <a:spcAft>
                <a:spcPct val="0"/>
              </a:spcAft>
              <a:defRPr sz="4000" b="1">
                <a:solidFill>
                  <a:schemeClr val="tx1"/>
                </a:solidFill>
                <a:latin typeface="Arial Narrow" charset="0"/>
              </a:defRPr>
            </a:lvl8pPr>
            <a:lvl9pPr marL="1828800" algn="l" rtl="0" fontAlgn="base">
              <a:spcBef>
                <a:spcPct val="0"/>
              </a:spcBef>
              <a:spcAft>
                <a:spcPct val="0"/>
              </a:spcAft>
              <a:defRPr sz="4000" b="1">
                <a:solidFill>
                  <a:schemeClr val="tx1"/>
                </a:solidFill>
                <a:latin typeface="Arial Narrow" charset="0"/>
              </a:defRPr>
            </a:lvl9pPr>
          </a:lstStyle>
          <a:p>
            <a:r>
              <a:rPr lang="en-US" sz="3200" dirty="0" smtClean="0">
                <a:latin typeface="Arial Narrow" pitchFamily="34" charset="0"/>
              </a:rPr>
              <a:t>Din </a:t>
            </a:r>
            <a:r>
              <a:rPr lang="en-US" sz="3200" dirty="0" err="1" smtClean="0">
                <a:latin typeface="Arial Narrow" pitchFamily="34" charset="0"/>
              </a:rPr>
              <a:t>lokale</a:t>
            </a:r>
            <a:r>
              <a:rPr lang="en-US" sz="3200" dirty="0" smtClean="0">
                <a:latin typeface="Arial Narrow" pitchFamily="34" charset="0"/>
              </a:rPr>
              <a:t> partner</a:t>
            </a:r>
            <a:endParaRPr lang="en-US" sz="3200" dirty="0" smtClean="0">
              <a:latin typeface="Calibri" pitchFamily="34" charset="0"/>
              <a:cs typeface="Calibri" pitchFamily="34" charset="0"/>
            </a:endParaRPr>
          </a:p>
        </p:txBody>
      </p:sp>
      <p:sp>
        <p:nvSpPr>
          <p:cNvPr id="2" name="TekstSylinder 1"/>
          <p:cNvSpPr txBox="1"/>
          <p:nvPr/>
        </p:nvSpPr>
        <p:spPr>
          <a:xfrm>
            <a:off x="490091" y="1008311"/>
            <a:ext cx="4176464" cy="369332"/>
          </a:xfrm>
          <a:prstGeom prst="rect">
            <a:avLst/>
          </a:prstGeom>
          <a:noFill/>
        </p:spPr>
        <p:txBody>
          <a:bodyPr wrap="square" rtlCol="0">
            <a:spAutoFit/>
          </a:bodyPr>
          <a:lstStyle/>
          <a:p>
            <a:r>
              <a:rPr lang="nb-NO" dirty="0" smtClean="0"/>
              <a:t>53 servicesenter over hele Norge</a:t>
            </a:r>
            <a:endParaRPr lang="nb-NO" dirty="0"/>
          </a:p>
        </p:txBody>
      </p:sp>
    </p:spTree>
    <p:extLst>
      <p:ext uri="{BB962C8B-B14F-4D97-AF65-F5344CB8AC3E}">
        <p14:creationId xmlns:p14="http://schemas.microsoft.com/office/powerpoint/2010/main" val="29008127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522&quot;&gt;&lt;property id=&quot;20148&quot; value=&quot;5&quot;/&gt;&lt;property id=&quot;20300&quot; value=&quot;Slide 1&quot;/&gt;&lt;property id=&quot;20307&quot; value=&quot;269&quot;/&gt;&lt;/object&gt;&lt;object type=&quot;3&quot; unique_id=&quot;10523&quot;&gt;&lt;property id=&quot;20148&quot; value=&quot;5&quot;/&gt;&lt;property id=&quot;20300&quot; value=&quot;Slide 2&quot;/&gt;&lt;property id=&quot;20307&quot; value=&quot;270&quot;/&gt;&lt;/object&gt;&lt;/object&gt;&lt;/object&gt;&lt;/database&gt;"/>
  <p:tag name="SECTOMILLISECCONVERTED" val="1"/>
</p:tagLst>
</file>

<file path=ppt/theme/theme1.xml><?xml version="1.0" encoding="utf-8"?>
<a:theme xmlns:a="http://schemas.openxmlformats.org/drawingml/2006/main" name="2_BD Enkel">
  <a:themeElements>
    <a:clrScheme name="1_BD Enkel 13">
      <a:dk1>
        <a:srgbClr val="2B414F"/>
      </a:dk1>
      <a:lt1>
        <a:srgbClr val="FFFFFF"/>
      </a:lt1>
      <a:dk2>
        <a:srgbClr val="000000"/>
      </a:dk2>
      <a:lt2>
        <a:srgbClr val="808080"/>
      </a:lt2>
      <a:accent1>
        <a:srgbClr val="BBE0E3"/>
      </a:accent1>
      <a:accent2>
        <a:srgbClr val="336699"/>
      </a:accent2>
      <a:accent3>
        <a:srgbClr val="FFFFFF"/>
      </a:accent3>
      <a:accent4>
        <a:srgbClr val="233642"/>
      </a:accent4>
      <a:accent5>
        <a:srgbClr val="DAEDEF"/>
      </a:accent5>
      <a:accent6>
        <a:srgbClr val="2D5C8A"/>
      </a:accent6>
      <a:hlink>
        <a:srgbClr val="0099CC"/>
      </a:hlink>
      <a:folHlink>
        <a:srgbClr val="33CCFF"/>
      </a:folHlink>
    </a:clrScheme>
    <a:fontScheme name="2_BD Enkel">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D Enk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D Enk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D Enk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D Enk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D Enk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D Enk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D Enk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D Enk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D Enk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D Enk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D Enk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D Enk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D Enk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D Enk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D Enk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D Enk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D Enk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D Enk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D Enk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D Enk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D Enk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D Enk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D Enk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D Enk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D Enkel 13">
        <a:dk1>
          <a:srgbClr val="2B414F"/>
        </a:dk1>
        <a:lt1>
          <a:srgbClr val="FFFFFF"/>
        </a:lt1>
        <a:dk2>
          <a:srgbClr val="000000"/>
        </a:dk2>
        <a:lt2>
          <a:srgbClr val="808080"/>
        </a:lt2>
        <a:accent1>
          <a:srgbClr val="BBE0E3"/>
        </a:accent1>
        <a:accent2>
          <a:srgbClr val="336699"/>
        </a:accent2>
        <a:accent3>
          <a:srgbClr val="FFFFFF"/>
        </a:accent3>
        <a:accent4>
          <a:srgbClr val="233642"/>
        </a:accent4>
        <a:accent5>
          <a:srgbClr val="DAEDEF"/>
        </a:accent5>
        <a:accent6>
          <a:srgbClr val="2D5C8A"/>
        </a:accent6>
        <a:hlink>
          <a:srgbClr val="0099CC"/>
        </a:hlink>
        <a:folHlink>
          <a:srgbClr val="33C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4996</TotalTime>
  <Words>795</Words>
  <Application>Microsoft Office PowerPoint</Application>
  <PresentationFormat>Egendefinert</PresentationFormat>
  <Paragraphs>307</Paragraphs>
  <Slides>30</Slides>
  <Notes>10</Notes>
  <HiddenSlides>5</HiddenSlides>
  <MMClips>0</MMClips>
  <ScaleCrop>false</ScaleCrop>
  <HeadingPairs>
    <vt:vector size="4" baseType="variant">
      <vt:variant>
        <vt:lpstr>Tema</vt:lpstr>
      </vt:variant>
      <vt:variant>
        <vt:i4>1</vt:i4>
      </vt:variant>
      <vt:variant>
        <vt:lpstr>Lysbildetitler</vt:lpstr>
      </vt:variant>
      <vt:variant>
        <vt:i4>30</vt:i4>
      </vt:variant>
    </vt:vector>
  </HeadingPairs>
  <TitlesOfParts>
    <vt:vector size="31" baseType="lpstr">
      <vt:lpstr>2_BD Enkel</vt:lpstr>
      <vt:lpstr>Brødrene Dahl – presentasjon  Roger Lunde Juni 2013 </vt:lpstr>
      <vt:lpstr>Historie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Teknisk VVS, Energi &amp; Klima</vt:lpstr>
      <vt:lpstr>Baderom</vt:lpstr>
      <vt:lpstr>PowerPoint-presentasjon</vt:lpstr>
      <vt:lpstr>Vann og avløp</vt:lpstr>
      <vt:lpstr>Vannkraft</vt:lpstr>
      <vt:lpstr>BD Samferdsel - Trafikksikring</vt:lpstr>
      <vt:lpstr>Industri</vt:lpstr>
      <vt:lpstr>Ventilasjon</vt:lpstr>
      <vt:lpstr>Varmepumper</vt:lpstr>
      <vt:lpstr>Flis</vt:lpstr>
      <vt:lpstr>Eksport (Romania og Vietnam)</vt:lpstr>
      <vt:lpstr>PowerPoint-presentasjon</vt:lpstr>
      <vt:lpstr>Neste års tema blir klima</vt:lpstr>
      <vt:lpstr>Vårt fundament.</vt:lpstr>
      <vt:lpstr>PowerPoint-presentasjon</vt:lpstr>
      <vt:lpstr>PowerPoint-presentasjon</vt:lpstr>
      <vt:lpstr>Velkommen til 360° Symposium 2014!</vt:lpstr>
      <vt:lpstr>Velkommen til 360° Symposium 2014!</vt:lpstr>
    </vt:vector>
  </TitlesOfParts>
  <Company>IRIS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BD-mal_2011.ppt</dc:title>
  <dc:creator>HP_Administrator</dc:creator>
  <cp:lastModifiedBy>Larsen, Inge - Brodrene Dahl AS Norway</cp:lastModifiedBy>
  <cp:revision>454</cp:revision>
  <dcterms:created xsi:type="dcterms:W3CDTF">2008-06-11T07:38:35Z</dcterms:created>
  <dcterms:modified xsi:type="dcterms:W3CDTF">2013-09-17T11:04:04Z</dcterms:modified>
</cp:coreProperties>
</file>