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8" r:id="rId3"/>
    <p:sldId id="260" r:id="rId4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DAA482-9E40-41D8-BFE0-E8D15909B181}" v="6" dt="2019-09-17T08:45:09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helgelandda-my.sharepoint.com/personal/bard_larsen_heva_no/Documents/Driftsassistanse%20Helgeland/Informasjon/Folketall%20Helgeland%201%20januar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b-NO"/>
              <a:t>Folketall på Helgeland pr. 1. januar 2019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'Ark1'!$B$2</c:f>
              <c:strCache>
                <c:ptCount val="1"/>
                <c:pt idx="0">
                  <c:v>Folketall 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'Ark1'!$A$3:$A$20</c:f>
              <c:strCache>
                <c:ptCount val="18"/>
                <c:pt idx="0">
                  <c:v>Træna </c:v>
                </c:pt>
                <c:pt idx="1">
                  <c:v>Vevelstad </c:v>
                </c:pt>
                <c:pt idx="2">
                  <c:v>Vega </c:v>
                </c:pt>
                <c:pt idx="3">
                  <c:v>Rødøy </c:v>
                </c:pt>
                <c:pt idx="4">
                  <c:v>Hattfjelldal </c:v>
                </c:pt>
                <c:pt idx="5">
                  <c:v>Dønna </c:v>
                </c:pt>
                <c:pt idx="6">
                  <c:v>Bindal </c:v>
                </c:pt>
                <c:pt idx="7">
                  <c:v>Grane </c:v>
                </c:pt>
                <c:pt idx="8">
                  <c:v>Herøy </c:v>
                </c:pt>
                <c:pt idx="9">
                  <c:v>Nesna </c:v>
                </c:pt>
                <c:pt idx="10">
                  <c:v>Lurøy </c:v>
                </c:pt>
                <c:pt idx="11">
                  <c:v>Sømna </c:v>
                </c:pt>
                <c:pt idx="12">
                  <c:v>Leirfjord </c:v>
                </c:pt>
                <c:pt idx="13">
                  <c:v>Hemnes </c:v>
                </c:pt>
                <c:pt idx="14">
                  <c:v>Alstahaug </c:v>
                </c:pt>
                <c:pt idx="15">
                  <c:v>Brønnøy </c:v>
                </c:pt>
                <c:pt idx="16">
                  <c:v>Vefsn </c:v>
                </c:pt>
                <c:pt idx="17">
                  <c:v>Rana </c:v>
                </c:pt>
              </c:strCache>
            </c:strRef>
          </c:cat>
          <c:val>
            <c:numRef>
              <c:f>'Ark1'!$B$3:$B$20</c:f>
              <c:numCache>
                <c:formatCode>General</c:formatCode>
                <c:ptCount val="18"/>
                <c:pt idx="0">
                  <c:v>456</c:v>
                </c:pt>
                <c:pt idx="1">
                  <c:v>497</c:v>
                </c:pt>
                <c:pt idx="2">
                  <c:v>1232</c:v>
                </c:pt>
                <c:pt idx="3">
                  <c:v>1238</c:v>
                </c:pt>
                <c:pt idx="4">
                  <c:v>1359</c:v>
                </c:pt>
                <c:pt idx="5">
                  <c:v>1391</c:v>
                </c:pt>
                <c:pt idx="6">
                  <c:v>1450</c:v>
                </c:pt>
                <c:pt idx="7">
                  <c:v>1493</c:v>
                </c:pt>
                <c:pt idx="8">
                  <c:v>1780</c:v>
                </c:pt>
                <c:pt idx="9">
                  <c:v>1792</c:v>
                </c:pt>
                <c:pt idx="10">
                  <c:v>1904</c:v>
                </c:pt>
                <c:pt idx="11">
                  <c:v>2014</c:v>
                </c:pt>
                <c:pt idx="12">
                  <c:v>2320</c:v>
                </c:pt>
                <c:pt idx="13">
                  <c:v>4501</c:v>
                </c:pt>
                <c:pt idx="14">
                  <c:v>7415</c:v>
                </c:pt>
                <c:pt idx="15">
                  <c:v>7916</c:v>
                </c:pt>
                <c:pt idx="16">
                  <c:v>13403</c:v>
                </c:pt>
                <c:pt idx="17">
                  <c:v>26315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2-467D-95FE-FB0841B43E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901744"/>
        <c:axId val="121903704"/>
      </c:barChart>
      <c:catAx>
        <c:axId val="121901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b-NO"/>
          </a:p>
        </c:txPr>
        <c:crossAx val="121903704"/>
        <c:crosses val="autoZero"/>
        <c:auto val="1"/>
        <c:lblAlgn val="ctr"/>
        <c:lblOffset val="100"/>
        <c:noMultiLvlLbl val="0"/>
      </c:catAx>
      <c:valAx>
        <c:axId val="121903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b-NO"/>
          </a:p>
        </c:txPr>
        <c:crossAx val="121901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b-NO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286CFE0-493E-4B4F-9DED-1E65A4A806FA}" type="datetimeFigureOut">
              <a:rPr lang="nb-NO"/>
              <a:pPr>
                <a:defRPr/>
              </a:pPr>
              <a:t>17.09.2019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86A4D47-9A52-4D25-84A0-18899D37A220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04254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73123-6BB7-44ED-BE26-7BCED869C80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9FB26-6DB3-43B6-90C4-0DD193963FE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7EDB2-6A6E-449C-8E17-AE4F5A752DF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7ECF8-68BA-467E-91B7-C13D0A23E92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1C1B8-C769-4E23-B5F5-77770AA7DB37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691D-E0EF-4032-9D57-9EC858A43D7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BA6DD-A490-46D7-A176-627DBDB1DB53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20081-B1C5-4C8F-B068-679B8DFB835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21AEC-65E3-42BF-B527-887EEC3A85A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07BEA-F591-4B95-B903-A457AF0F73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7D08E-E1CF-4BF2-8B44-51320902ACA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7B7F992-73AF-4353-8C5F-1AF4F300848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6337300" cy="777875"/>
          </a:xfrm>
        </p:spPr>
        <p:txBody>
          <a:bodyPr/>
          <a:lstStyle/>
          <a:p>
            <a:pPr eaLnBrk="1" hangingPunct="1"/>
            <a:r>
              <a:rPr lang="nb-NO" sz="3200" b="1" i="1">
                <a:solidFill>
                  <a:srgbClr val="0070C0"/>
                </a:solidFill>
              </a:rPr>
              <a:t>Helgeland !</a:t>
            </a:r>
          </a:p>
        </p:txBody>
      </p:sp>
      <p:sp>
        <p:nvSpPr>
          <p:cNvPr id="3075" name="Plassholder for lysbilde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FCDF9B-C9F6-49D0-B7B3-7A242C16424D}" type="slidenum">
              <a:rPr lang="nb-NO" smtClean="0"/>
              <a:pPr/>
              <a:t>1</a:t>
            </a:fld>
            <a:endParaRPr lang="nb-NO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000-00000A04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5069218"/>
              </p:ext>
            </p:extLst>
          </p:nvPr>
        </p:nvGraphicFramePr>
        <p:xfrm>
          <a:off x="2267148" y="1291590"/>
          <a:ext cx="6337300" cy="4274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FF18E9F0-0B4E-405F-A29D-A4D1A2813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1893"/>
              </p:ext>
            </p:extLst>
          </p:nvPr>
        </p:nvGraphicFramePr>
        <p:xfrm>
          <a:off x="179512" y="1320066"/>
          <a:ext cx="1981200" cy="4076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6500">
                  <a:extLst>
                    <a:ext uri="{9D8B030D-6E8A-4147-A177-3AD203B41FA5}">
                      <a16:colId xmlns:a16="http://schemas.microsoft.com/office/drawing/2014/main" val="29974025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386654015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algn="l" fontAlgn="b"/>
                      <a:r>
                        <a:rPr lang="nb-NO" sz="2800" u="none" strike="noStrike">
                          <a:effectLst/>
                        </a:rPr>
                        <a:t> </a:t>
                      </a:r>
                      <a:endParaRPr lang="nb-NO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Folketall 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17346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Træna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456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21815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Vevelstad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497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95073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Vega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1232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93437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Rødøy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1238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3901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Hattfjelldal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1359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7789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Dønna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1391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0614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Bindal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1450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9745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Grane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1493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8028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Herøy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1780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46619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Nesna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1792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97927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Lurøy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1904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3699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Sømna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2014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71341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Leirfjord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2320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54345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Hemnes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4501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0973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Alstahaug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7415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76282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Brønnøy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7916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1928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Vefsn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13403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83759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Rana 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000" u="none" strike="noStrike">
                          <a:effectLst/>
                        </a:rPr>
                        <a:t>26315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253573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000" u="none" strike="noStrike">
                          <a:effectLst/>
                        </a:rPr>
                        <a:t>Totalt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u="none" strike="noStrike" dirty="0">
                          <a:effectLst/>
                        </a:rPr>
                        <a:t>78476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0932782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10000"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210425" cy="850900"/>
          </a:xfrm>
        </p:spPr>
        <p:txBody>
          <a:bodyPr/>
          <a:lstStyle/>
          <a:p>
            <a:pPr eaLnBrk="1" hangingPunct="1"/>
            <a:r>
              <a:rPr lang="nb-NO" sz="3200" b="1" i="1">
                <a:solidFill>
                  <a:srgbClr val="0070C0"/>
                </a:solidFill>
              </a:rPr>
              <a:t>Helgeland !</a:t>
            </a:r>
          </a:p>
        </p:txBody>
      </p:sp>
      <p:graphicFrame>
        <p:nvGraphicFramePr>
          <p:cNvPr id="4099" name="Group 3"/>
          <p:cNvGraphicFramePr>
            <a:graphicFrameLocks noGrp="1"/>
          </p:cNvGraphicFramePr>
          <p:nvPr>
            <p:ph sz="half" idx="2"/>
          </p:nvPr>
        </p:nvGraphicFramePr>
        <p:xfrm>
          <a:off x="6840538" y="981075"/>
          <a:ext cx="1655762" cy="4963796"/>
        </p:xfrm>
        <a:graphic>
          <a:graphicData uri="http://schemas.openxmlformats.org/drawingml/2006/table">
            <a:tbl>
              <a:tblPr/>
              <a:tblGrid>
                <a:gridCol w="862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Areal km2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Træna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Herøy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Vega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Sømna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Dønna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Nesna</a:t>
                      </a:r>
                      <a:endParaRPr kumimoji="1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Alstahaug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Lurøy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Leirfjord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Vevelstad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Rødøy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Brønnøy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Bindal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Hemnes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1594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Vefsn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1894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Hattfjelldal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2683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4464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17936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1026" name="Object 72"/>
          <p:cNvGraphicFramePr>
            <a:graphicFrameLocks noGrp="1" noChangeAspect="1"/>
          </p:cNvGraphicFramePr>
          <p:nvPr>
            <p:ph sz="half" idx="1"/>
          </p:nvPr>
        </p:nvGraphicFramePr>
        <p:xfrm>
          <a:off x="508000" y="1196975"/>
          <a:ext cx="6256338" cy="478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iagram" r:id="rId3" imgW="6410255" imgH="4905443" progId="Excel.Sheet.8">
                  <p:embed/>
                </p:oleObj>
              </mc:Choice>
              <mc:Fallback>
                <p:oleObj name="Diagram" r:id="rId3" imgW="6410255" imgH="4905443" progId="Excel.Sheet.8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196975"/>
                        <a:ext cx="6256338" cy="478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3" name="Plassholder for lysbilde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3543C9-0AD1-476A-83E9-2A540D216820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  <p:transition advTm="10000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i="1" dirty="0">
                <a:solidFill>
                  <a:srgbClr val="0070C0"/>
                </a:solidFill>
              </a:rPr>
              <a:t>Helgeland !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/>
          <a:p>
            <a:r>
              <a:rPr lang="nb-NO" sz="1600" i="1" dirty="0"/>
              <a:t>Norges største samling av grotter</a:t>
            </a:r>
          </a:p>
          <a:p>
            <a:r>
              <a:rPr lang="nb-NO" sz="1600" i="1" dirty="0"/>
              <a:t>Nasjonalparker og masse villmark</a:t>
            </a:r>
          </a:p>
          <a:p>
            <a:r>
              <a:rPr lang="nb-NO" sz="1600" i="1" dirty="0"/>
              <a:t>Polarsirkel, midnattsol og nordlys</a:t>
            </a:r>
          </a:p>
          <a:p>
            <a:r>
              <a:rPr lang="nb-NO" sz="1600" i="1" dirty="0"/>
              <a:t>Landets største industrikonsentrasjon</a:t>
            </a:r>
          </a:p>
          <a:p>
            <a:r>
              <a:rPr lang="nb-NO" sz="1600" i="1" dirty="0"/>
              <a:t>Størst i landet på fiskeoppdrett</a:t>
            </a:r>
          </a:p>
          <a:p>
            <a:r>
              <a:rPr lang="nb-NO" sz="1600" i="1" dirty="0"/>
              <a:t>10 000 øyer og 9800 km kystlinje</a:t>
            </a:r>
          </a:p>
          <a:p>
            <a:r>
              <a:rPr lang="nb-NO" sz="1600" i="1" dirty="0"/>
              <a:t>Nord-Norges høyeste fjell, 1915 </a:t>
            </a:r>
            <a:r>
              <a:rPr lang="nb-NO" sz="1600" i="1" dirty="0" err="1"/>
              <a:t>moh</a:t>
            </a:r>
            <a:endParaRPr lang="nb-NO" sz="1600" i="1" dirty="0"/>
          </a:p>
          <a:p>
            <a:r>
              <a:rPr lang="nb-NO" sz="1600" i="1" dirty="0"/>
              <a:t>Norges nest største isbre</a:t>
            </a:r>
          </a:p>
          <a:p>
            <a:r>
              <a:rPr lang="nb-NO" sz="1600" i="1" dirty="0"/>
              <a:t>Norges nest største innsjø</a:t>
            </a:r>
          </a:p>
          <a:p>
            <a:r>
              <a:rPr lang="nb-NO" sz="1600" i="1" dirty="0"/>
              <a:t>Brønnøysundregistrene</a:t>
            </a:r>
          </a:p>
          <a:p>
            <a:r>
              <a:rPr lang="nb-NO" sz="1600" i="1" dirty="0"/>
              <a:t>Nasjonalbiblioteket</a:t>
            </a:r>
          </a:p>
          <a:p>
            <a:r>
              <a:rPr lang="nb-NO" sz="1600" i="1" dirty="0"/>
              <a:t>Stor produksjon av kraft og olje</a:t>
            </a:r>
          </a:p>
          <a:p>
            <a:r>
              <a:rPr lang="nb-NO" sz="1600" i="1" dirty="0">
                <a:latin typeface="Arial" panose="020B0604020202020204" pitchFamily="34" charset="0"/>
                <a:cs typeface="Arial" panose="020B0604020202020204" pitchFamily="34" charset="0"/>
              </a:rPr>
              <a:t>Himmelblå og Ylvingen</a:t>
            </a:r>
          </a:p>
          <a:p>
            <a:endParaRPr lang="nb-NO" sz="1600" i="1" dirty="0"/>
          </a:p>
        </p:txBody>
      </p:sp>
      <p:sp>
        <p:nvSpPr>
          <p:cNvPr id="4100" name="Plassholder for innhold 3"/>
          <p:cNvSpPr>
            <a:spLocks noGrp="1"/>
          </p:cNvSpPr>
          <p:nvPr>
            <p:ph sz="half" idx="2"/>
          </p:nvPr>
        </p:nvSpPr>
        <p:spPr>
          <a:xfrm>
            <a:off x="5076825" y="1600200"/>
            <a:ext cx="3609975" cy="4349750"/>
          </a:xfrm>
        </p:spPr>
        <p:txBody>
          <a:bodyPr/>
          <a:lstStyle/>
          <a:p>
            <a:r>
              <a:rPr lang="nb-NO" sz="1600" dirty="0"/>
              <a:t>Norges største motorsportanlegg</a:t>
            </a:r>
          </a:p>
          <a:p>
            <a:r>
              <a:rPr lang="nb-NO" sz="1600" dirty="0"/>
              <a:t>Musikk- og kunstfestivaler</a:t>
            </a:r>
          </a:p>
          <a:p>
            <a:r>
              <a:rPr lang="nb-NO" sz="1600" dirty="0"/>
              <a:t>10 000 år gamle bosetninger</a:t>
            </a:r>
          </a:p>
          <a:p>
            <a:r>
              <a:rPr lang="nb-NO" sz="1600" dirty="0"/>
              <a:t>Norges eldste </a:t>
            </a:r>
            <a:r>
              <a:rPr lang="nb-NO" sz="1600" dirty="0" err="1"/>
              <a:t>skifunn</a:t>
            </a:r>
            <a:r>
              <a:rPr lang="nb-NO" sz="1600" dirty="0"/>
              <a:t>, 5200 år</a:t>
            </a:r>
          </a:p>
          <a:p>
            <a:r>
              <a:rPr lang="nb-NO" sz="1600" dirty="0"/>
              <a:t>Kjente helleristninger</a:t>
            </a:r>
          </a:p>
          <a:p>
            <a:r>
              <a:rPr lang="nb-NO" sz="1600" dirty="0"/>
              <a:t>Vikinggrunn og krigshistorie</a:t>
            </a:r>
          </a:p>
          <a:p>
            <a:r>
              <a:rPr lang="nb-NO" sz="1600" dirty="0"/>
              <a:t>Petter Dass, kjent dikterprest</a:t>
            </a:r>
          </a:p>
          <a:p>
            <a:r>
              <a:rPr lang="nb-NO" sz="1600" dirty="0"/>
              <a:t>Levende kystkultur</a:t>
            </a:r>
          </a:p>
          <a:p>
            <a:r>
              <a:rPr lang="nb-NO" sz="1600" dirty="0"/>
              <a:t>Norges beste sjøørettelver</a:t>
            </a:r>
          </a:p>
          <a:p>
            <a:r>
              <a:rPr lang="nb-NO" sz="1600" dirty="0"/>
              <a:t>Helgeland er elgeland!</a:t>
            </a:r>
          </a:p>
          <a:p>
            <a:r>
              <a:rPr lang="nb-NO" sz="1600" dirty="0"/>
              <a:t>Samisk kultur og reindrift</a:t>
            </a:r>
          </a:p>
          <a:p>
            <a:r>
              <a:rPr lang="nb-NO" sz="1600" dirty="0"/>
              <a:t>Norges mest populære bunad</a:t>
            </a:r>
          </a:p>
          <a:p>
            <a:pPr marL="0" indent="0">
              <a:buNone/>
            </a:pPr>
            <a:endParaRPr lang="nb-NO" sz="1400" dirty="0"/>
          </a:p>
          <a:p>
            <a:endParaRPr lang="nb-NO" sz="1400" dirty="0"/>
          </a:p>
        </p:txBody>
      </p:sp>
      <p:sp>
        <p:nvSpPr>
          <p:cNvPr id="4101" name="Plassholder for lysbilde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74BA0E-E8CB-49EA-B4DD-4579384CD5A3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  <p:transition advTm="10000">
    <p:pull dir="ru"/>
  </p:transition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195</Words>
  <Application>Microsoft Office PowerPoint</Application>
  <PresentationFormat>Skjermfremvisning (4:3)</PresentationFormat>
  <Paragraphs>111</Paragraphs>
  <Slides>3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Standard utforming</vt:lpstr>
      <vt:lpstr>Diagram</vt:lpstr>
      <vt:lpstr>Helgeland !</vt:lpstr>
      <vt:lpstr>Helgeland !</vt:lpstr>
      <vt:lpstr>Helgeland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Folketall Helgeland</dc:title>
  <dc:creator>Bård</dc:creator>
  <cp:lastModifiedBy>Bård Larsen</cp:lastModifiedBy>
  <cp:revision>21</cp:revision>
  <dcterms:created xsi:type="dcterms:W3CDTF">2004-02-27T09:06:20Z</dcterms:created>
  <dcterms:modified xsi:type="dcterms:W3CDTF">2019-09-17T08:46:15Z</dcterms:modified>
</cp:coreProperties>
</file>