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345" r:id="rId1"/>
    <p:sldMasterId id="2147486378" r:id="rId2"/>
    <p:sldMasterId id="2147486408" r:id="rId3"/>
  </p:sldMasterIdLst>
  <p:notesMasterIdLst>
    <p:notesMasterId r:id="rId27"/>
  </p:notesMasterIdLst>
  <p:handoutMasterIdLst>
    <p:handoutMasterId r:id="rId28"/>
  </p:handoutMasterIdLst>
  <p:sldIdLst>
    <p:sldId id="281" r:id="rId4"/>
    <p:sldId id="308" r:id="rId5"/>
    <p:sldId id="315" r:id="rId6"/>
    <p:sldId id="374" r:id="rId7"/>
    <p:sldId id="316" r:id="rId8"/>
    <p:sldId id="312" r:id="rId9"/>
    <p:sldId id="317" r:id="rId10"/>
    <p:sldId id="314" r:id="rId11"/>
    <p:sldId id="313" r:id="rId12"/>
    <p:sldId id="292" r:id="rId13"/>
    <p:sldId id="293" r:id="rId14"/>
    <p:sldId id="311" r:id="rId15"/>
    <p:sldId id="332" r:id="rId16"/>
    <p:sldId id="333" r:id="rId17"/>
    <p:sldId id="377" r:id="rId18"/>
    <p:sldId id="381" r:id="rId19"/>
    <p:sldId id="371" r:id="rId20"/>
    <p:sldId id="376" r:id="rId21"/>
    <p:sldId id="382" r:id="rId22"/>
    <p:sldId id="380" r:id="rId23"/>
    <p:sldId id="378" r:id="rId24"/>
    <p:sldId id="379" r:id="rId25"/>
    <p:sldId id="373" r:id="rId26"/>
  </p:sldIdLst>
  <p:sldSz cx="9144000" cy="6858000" type="screen4x3"/>
  <p:notesSz cx="6797675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 userDrawn="1">
          <p15:clr>
            <a:srgbClr val="A4A3A4"/>
          </p15:clr>
        </p15:guide>
        <p15:guide id="2" pos="554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855"/>
    <a:srgbClr val="53565A"/>
    <a:srgbClr val="5861A9"/>
    <a:srgbClr val="0076BD"/>
    <a:srgbClr val="0D739C"/>
    <a:srgbClr val="0089B1"/>
    <a:srgbClr val="001A70"/>
    <a:srgbClr val="BF0D3E"/>
    <a:srgbClr val="E47200"/>
    <a:srgbClr val="6E6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7" autoAdjust="0"/>
    <p:restoredTop sz="90734" autoAdjust="0"/>
  </p:normalViewPr>
  <p:slideViewPr>
    <p:cSldViewPr snapToGrid="0">
      <p:cViewPr varScale="1">
        <p:scale>
          <a:sx n="68" d="100"/>
          <a:sy n="68" d="100"/>
        </p:scale>
        <p:origin x="-1212" y="-96"/>
      </p:cViewPr>
      <p:guideLst>
        <p:guide orient="horz" pos="2448"/>
        <p:guide pos="5545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48"/>
    </p:cViewPr>
  </p:sorterViewPr>
  <p:notesViewPr>
    <p:cSldViewPr snapToGrid="0">
      <p:cViewPr>
        <p:scale>
          <a:sx n="100" d="100"/>
          <a:sy n="100" d="100"/>
        </p:scale>
        <p:origin x="5520" y="808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BE2FC73A-2E38-E74D-B5A3-2B922C133553}" type="datetime1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C0DD7E9-C74B-724C-BA9B-06368B111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1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830C1FFD-5F2A-3B4F-A826-132DA365256D}" type="datetime1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1937BF-DD90-4A42-A696-A87EFA3D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60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 smtClean="0">
              <a:ea typeface="ヒラギノ角ゴ Pro W3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89" y="1828800"/>
            <a:ext cx="7136084" cy="3657600"/>
          </a:xfrm>
        </p:spPr>
        <p:txBody>
          <a:bodyPr anchor="t" anchorCtr="0"/>
          <a:lstStyle>
            <a:lvl1pPr>
              <a:lnSpc>
                <a:spcPct val="80000"/>
              </a:lnSpc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89" y="5727702"/>
            <a:ext cx="5897511" cy="546489"/>
          </a:xfrm>
        </p:spPr>
        <p:txBody>
          <a:bodyPr anchor="b" anchorCtr="0"/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714202" y="459994"/>
            <a:ext cx="3086904" cy="390525"/>
          </a:xfrm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3DCE23-C461-D34B-806D-618528DA6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DEDFDF8-6D79-C54D-995E-ACF715244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36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Friendly-Title-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89" y="3657600"/>
            <a:ext cx="7136084" cy="1828800"/>
          </a:xfrm>
        </p:spPr>
        <p:txBody>
          <a:bodyPr anchor="t" anchorCtr="0"/>
          <a:lstStyle>
            <a:lvl1pPr>
              <a:lnSpc>
                <a:spcPct val="80000"/>
              </a:lnSpc>
              <a:defRPr sz="7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89" y="5727702"/>
            <a:ext cx="5897511" cy="546489"/>
          </a:xfrm>
        </p:spPr>
        <p:txBody>
          <a:bodyPr anchor="b" anchorCtr="0"/>
          <a:lstStyle>
            <a:lvl1pPr marL="0" indent="0" algn="l">
              <a:buNone/>
              <a:defRPr sz="18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714202" y="459994"/>
            <a:ext cx="3086904" cy="390525"/>
          </a:xfrm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A45C1B-646E-C640-9970-D6D54CBB4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6C8024C-29DA-B143-8A03-12A4CC15C9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29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Friendly-Title-Produc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89" y="3657600"/>
            <a:ext cx="7136084" cy="1828800"/>
          </a:xfrm>
        </p:spPr>
        <p:txBody>
          <a:bodyPr anchor="t" anchorCtr="0"/>
          <a:lstStyle>
            <a:lvl1pPr>
              <a:lnSpc>
                <a:spcPct val="80000"/>
              </a:lnSpc>
              <a:defRPr sz="7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89" y="5727702"/>
            <a:ext cx="5897511" cy="546489"/>
          </a:xfrm>
        </p:spPr>
        <p:txBody>
          <a:bodyPr anchor="b" anchorCtr="0"/>
          <a:lstStyle>
            <a:lvl1pPr marL="0" indent="0" algn="l">
              <a:buNone/>
              <a:defRPr sz="18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714202" y="459994"/>
            <a:ext cx="3086904" cy="390525"/>
          </a:xfrm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39FBF-52FA-B142-9C35-7187D7899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0ADC482-C9EB-1A4C-BA33-E902A1BA8E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71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ntFriendly-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0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BC33-2470-E74D-8B2C-3018BEDBE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621AC42-2915-0143-B552-5BB0C89EC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E6E9666-9FED-9C48-8845-A5B83889E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693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Friendly-Conten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9" y="2"/>
            <a:ext cx="8458199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8458199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9FE7-F917-804D-97B0-E22942320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9DAC3D-C017-B146-9964-34F489CC0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C2B72D3-AEDF-F74B-9C91-B51455015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77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ntFriendly-Content-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9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4685234" cy="4690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1213" y="1600205"/>
            <a:ext cx="3429893" cy="377887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8D85-29EA-4B4B-A883-F0DEF9497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70DADE-03B1-9143-9D41-D9EF0405F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14D6E76-CA9D-C84B-B8B8-F38F2E4C8F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7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ntFriendly-Conten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853393" y="3943747"/>
            <a:ext cx="4692650" cy="238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0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4685234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1213" y="1600201"/>
            <a:ext cx="3429000" cy="41148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552B-5E05-8346-9FF5-832F071B5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6A47ED6-8892-8D42-B0FA-BB4A1FB45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7025BA2-DEEE-E44C-91C0-9C70E314EB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63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erFriendly-Divider-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D69E2F-A115-F34E-81BF-E2DA2C8FB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2312"/>
            <a:ext cx="88519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1" y="3860800"/>
            <a:ext cx="5968013" cy="1824736"/>
          </a:xfr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F3DF590-C067-9848-85FD-6BEA4252E6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971" y="1554480"/>
            <a:ext cx="2057936" cy="2451100"/>
          </a:xfrm>
        </p:spPr>
        <p:txBody>
          <a:bodyPr wrap="none" anchor="ctr" anchorCtr="0"/>
          <a:lstStyle>
            <a:lvl1pPr indent="0" algn="l">
              <a:lnSpc>
                <a:spcPct val="100000"/>
              </a:lnSpc>
              <a:spcAft>
                <a:spcPts val="0"/>
              </a:spcAft>
              <a:defRPr sz="25000" spc="-3750" baseline="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F3606B-3FE8-BD4D-A79D-69AB471F39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22B381A-4060-A94A-A419-962DC40805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596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nterFriendly-Divider-Produc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1" y="2941984"/>
            <a:ext cx="5968013" cy="2743200"/>
          </a:xfr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5D5F925-EFAE-A44F-BE16-F110DE2CB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541" y="1554480"/>
            <a:ext cx="2057936" cy="2451100"/>
          </a:xfrm>
        </p:spPr>
        <p:txBody>
          <a:bodyPr wrap="none" anchor="ctr" anchorCtr="0"/>
          <a:lstStyle>
            <a:lvl1pPr indent="0" algn="l">
              <a:lnSpc>
                <a:spcPct val="100000"/>
              </a:lnSpc>
              <a:spcAft>
                <a:spcPts val="0"/>
              </a:spcAft>
              <a:defRPr sz="25000" spc="-3750" baseline="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7CF648-689F-E443-A8DC-0C79FC0D0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0D1C46-707F-5241-AFED-DD8AD36D0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782312"/>
            <a:ext cx="8851900" cy="111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FD21502-5264-A94D-822B-468CD5101A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87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rOnly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89" y="1828800"/>
            <a:ext cx="7545765" cy="3657600"/>
          </a:xfrm>
        </p:spPr>
        <p:txBody>
          <a:bodyPr anchor="t" anchorCtr="0"/>
          <a:lstStyle>
            <a:lvl1pPr>
              <a:lnSpc>
                <a:spcPct val="80000"/>
              </a:lnSpc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89" y="5727702"/>
            <a:ext cx="7545765" cy="546489"/>
          </a:xfrm>
        </p:spPr>
        <p:txBody>
          <a:bodyPr anchor="b" anchorCtr="0"/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714202" y="459994"/>
            <a:ext cx="3086904" cy="390525"/>
          </a:xfrm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EA069E-D87F-7348-91F3-E16598106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421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erOnly-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0" y="3048002"/>
            <a:ext cx="8458117" cy="989013"/>
          </a:xfrm>
        </p:spPr>
        <p:txBody>
          <a:bodyPr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E9BC33-2470-E74D-8B2C-3018BEDBEC8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F5BA45-6D64-E846-9014-73B396800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C4904BB-BAA8-7A4C-AE5F-7B0DE0A41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1543" y="6184022"/>
            <a:ext cx="1155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7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roduc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89" y="1828800"/>
            <a:ext cx="7136084" cy="3657600"/>
          </a:xfrm>
        </p:spPr>
        <p:txBody>
          <a:bodyPr anchor="t" anchorCtr="0"/>
          <a:lstStyle>
            <a:lvl1pPr>
              <a:lnSpc>
                <a:spcPct val="80000"/>
              </a:lnSpc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89" y="5727702"/>
            <a:ext cx="5897511" cy="546489"/>
          </a:xfrm>
        </p:spPr>
        <p:txBody>
          <a:bodyPr anchor="b" anchorCtr="0"/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5714202" y="459994"/>
            <a:ext cx="3086904" cy="390525"/>
          </a:xfr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3932C1-06D4-2444-A182-D4BAE054B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26EC3DD-8BAD-944B-A678-7C21FA7FB5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06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0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BC33-2470-E74D-8B2C-3018BEDBE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AA9DB8-0C28-3641-BEED-8EE8DF37E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D7213EE-2784-B945-B82A-80A94B834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64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9" y="2"/>
            <a:ext cx="8458199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8458199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9FE7-F917-804D-97B0-E22942320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862518-6599-3543-A541-A4DEB2303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25A177E-4773-744C-B35B-FE0709E2F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67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9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4685234" cy="46908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1213" y="1600205"/>
            <a:ext cx="3429893" cy="377887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8D85-29EA-4B4B-A883-F0DEF9497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062DF0-2C57-4A4F-A10F-01BB90A11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3832618-F51A-0342-ADC6-77A7E1290B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605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853393" y="3943747"/>
            <a:ext cx="4692650" cy="238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0" y="2"/>
            <a:ext cx="8458117" cy="989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90" y="1600200"/>
            <a:ext cx="4685234" cy="4690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1213" y="1600201"/>
            <a:ext cx="3429000" cy="41148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342989" y="6545234"/>
            <a:ext cx="714561" cy="3127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552B-5E05-8346-9FF5-832F071B5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CC8F877-9039-BA43-B414-7C0E62BAC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519" y="6109285"/>
            <a:ext cx="8337724" cy="646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CF8A978-A0A9-3D46-BFB1-531E477CB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243" y="6188018"/>
            <a:ext cx="1143000" cy="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42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35D7A56-0967-D442-92A0-85A847FD6B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2312"/>
            <a:ext cx="88519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1" y="3860800"/>
            <a:ext cx="5968013" cy="1824736"/>
          </a:xfr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F3DF590-C067-9848-85FD-6BEA4252E6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971" y="1554480"/>
            <a:ext cx="2057936" cy="2451100"/>
          </a:xfrm>
        </p:spPr>
        <p:txBody>
          <a:bodyPr wrap="none" anchor="ctr" anchorCtr="0"/>
          <a:lstStyle>
            <a:lvl1pPr indent="0" algn="l">
              <a:lnSpc>
                <a:spcPct val="100000"/>
              </a:lnSpc>
              <a:spcAft>
                <a:spcPts val="0"/>
              </a:spcAft>
              <a:defRPr sz="25000" spc="-375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C2F92D-FE62-754E-8138-162F23B640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2A96EF-8DB7-D748-82CB-4DD3F2BDCE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27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Produc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D4F49B-1B4C-4643-94E7-9DC4FB42F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2312"/>
            <a:ext cx="88519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1" y="2941984"/>
            <a:ext cx="5968013" cy="2743200"/>
          </a:xfr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5D5F925-EFAE-A44F-BE16-F110DE2CB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541" y="1554480"/>
            <a:ext cx="2057936" cy="2451100"/>
          </a:xfrm>
        </p:spPr>
        <p:txBody>
          <a:bodyPr wrap="none" anchor="ctr" anchorCtr="0"/>
          <a:lstStyle>
            <a:lvl1pPr indent="0" algn="l">
              <a:lnSpc>
                <a:spcPct val="100000"/>
              </a:lnSpc>
              <a:spcAft>
                <a:spcPts val="0"/>
              </a:spcAft>
              <a:defRPr sz="25000" spc="-375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7B8412C-1B29-894C-B8FE-CBD56FFCCF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7472" y="482926"/>
            <a:ext cx="1828800" cy="64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2C7B1F3-2FEE-0144-9CAE-2BA55C3D1C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2731" y="5651500"/>
            <a:ext cx="1816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95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ow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89" y="2"/>
            <a:ext cx="652751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90" y="1600200"/>
            <a:ext cx="845802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547104"/>
            <a:ext cx="714561" cy="31089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fld id="{AB00301F-9BDF-5C41-9C68-3496D81A1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3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8" r:id="rId2"/>
    <p:sldLayoutId id="2147486354" r:id="rId3"/>
    <p:sldLayoutId id="2147486359" r:id="rId4"/>
    <p:sldLayoutId id="2147486364" r:id="rId5"/>
    <p:sldLayoutId id="2147486369" r:id="rId6"/>
    <p:sldLayoutId id="2147486374" r:id="rId7"/>
    <p:sldLayoutId id="2147486375" r:id="rId8"/>
    <p:sldLayoutId id="2147486414" r:id="rId9"/>
  </p:sldLayoutIdLst>
  <p:hf hdr="0" ftr="0" dt="0"/>
  <p:txStyles>
    <p:titleStyle>
      <a:lvl1pPr algn="l" defTabSz="45601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094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186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280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373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6010" rtl="0" eaLnBrk="0" fontAlgn="base" hangingPunct="0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2880" indent="-182880" algn="l" defTabSz="456010" rtl="0" eaLnBrk="0" fontAlgn="base" hangingPunct="0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1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576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8640" indent="-182880" algn="l" defTabSz="456010" rtl="0" eaLnBrk="0" fontAlgn="base" hangingPunct="0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3152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014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0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3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89" y="2"/>
            <a:ext cx="652751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90" y="1600200"/>
            <a:ext cx="845802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547104"/>
            <a:ext cx="714561" cy="31089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fld id="{AB00301F-9BDF-5C41-9C68-3496D81A1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9" r:id="rId1"/>
    <p:sldLayoutId id="2147486411" r:id="rId2"/>
    <p:sldLayoutId id="2147486387" r:id="rId3"/>
    <p:sldLayoutId id="2147486392" r:id="rId4"/>
    <p:sldLayoutId id="2147486397" r:id="rId5"/>
    <p:sldLayoutId id="2147486402" r:id="rId6"/>
    <p:sldLayoutId id="2147486412" r:id="rId7"/>
    <p:sldLayoutId id="2147486413" r:id="rId8"/>
  </p:sldLayoutIdLst>
  <p:hf hdr="0" ftr="0" dt="0"/>
  <p:txStyles>
    <p:titleStyle>
      <a:lvl1pPr algn="l" defTabSz="45601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094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186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280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373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6010" rtl="0" eaLnBrk="0" fontAlgn="base" hangingPunct="0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2880" indent="-182880" algn="l" defTabSz="456010" rtl="0" eaLnBrk="0" fontAlgn="base" hangingPunct="0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1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576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8640" indent="-182880" algn="l" defTabSz="456010" rtl="0" eaLnBrk="0" fontAlgn="base" hangingPunct="0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3152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014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0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3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7753" y="2"/>
            <a:ext cx="652751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753" y="1600200"/>
            <a:ext cx="845802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753" y="6547104"/>
            <a:ext cx="714561" cy="31089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fld id="{AB00301F-9BDF-5C41-9C68-3496D81A1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75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</p:sldLayoutIdLst>
  <p:hf hdr="0" ftr="0" dt="0"/>
  <p:txStyles>
    <p:titleStyle>
      <a:lvl1pPr algn="l" defTabSz="45601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6010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1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094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186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280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373" algn="l" defTabSz="457094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799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6010" rtl="0" eaLnBrk="0" fontAlgn="base" hangingPunct="0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0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2880" indent="-182880" algn="l" defTabSz="456010" rtl="0" eaLnBrk="0" fontAlgn="base" hangingPunct="0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1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576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8640" indent="-182880" algn="l" defTabSz="456010" rtl="0" eaLnBrk="0" fontAlgn="base" hangingPunct="0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31520" indent="-182880" algn="l" defTabSz="456010" rtl="0" eaLnBrk="0" fontAlgn="base" hangingPunct="0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014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0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3" indent="-228547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3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7" algn="l" defTabSz="45709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2.jpg@01CE0AB0.B6D139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ctrTitle"/>
          </p:nvPr>
        </p:nvSpPr>
        <p:spPr>
          <a:xfrm>
            <a:off x="342988" y="1828800"/>
            <a:ext cx="8409125" cy="3657600"/>
          </a:xfrm>
        </p:spPr>
        <p:txBody>
          <a:bodyPr/>
          <a:lstStyle/>
          <a:p>
            <a:r>
              <a:rPr lang="nb-NO" altLang="en-US" dirty="0" smtClean="0"/>
              <a:t>Pumpestasjoner</a:t>
            </a:r>
            <a:br>
              <a:rPr lang="nb-NO" altLang="en-US" dirty="0" smtClean="0"/>
            </a:br>
            <a:r>
              <a:rPr lang="nb-NO" altLang="en-US" dirty="0" smtClean="0"/>
              <a:t/>
            </a:r>
            <a:br>
              <a:rPr lang="nb-NO" altLang="en-US" dirty="0" smtClean="0"/>
            </a:br>
            <a:r>
              <a:rPr lang="nb-NO" altLang="en-US" sz="6000" dirty="0" smtClean="0"/>
              <a:t>Tørroppstilte </a:t>
            </a:r>
            <a:r>
              <a:rPr lang="nb-NO" altLang="en-US" sz="6000" dirty="0" err="1" smtClean="0"/>
              <a:t>vs</a:t>
            </a:r>
            <a:r>
              <a:rPr lang="nb-NO" altLang="en-US" sz="6000" dirty="0" smtClean="0"/>
              <a:t> dykkede</a:t>
            </a:r>
            <a:endParaRPr lang="nb-NO" altLang="en-US" sz="6000" dirty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altLang="en-US" dirty="0" smtClean="0"/>
              <a:t>20 Februar 2020</a:t>
            </a:r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12703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Pumpetyper – oppstilling i avløp - Senkbart</a:t>
            </a:r>
            <a:endParaRPr lang="nb-NO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61" y="1700613"/>
            <a:ext cx="2703620" cy="32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3153-2"/>
          <p:cNvPicPr>
            <a:picLocks noChangeAspect="1" noChangeArrowheads="1"/>
          </p:cNvPicPr>
          <p:nvPr/>
        </p:nvPicPr>
        <p:blipFill>
          <a:blip r:embed="rId3">
            <a:lum bright="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9" y="1559343"/>
            <a:ext cx="2543071" cy="35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88" y="1805714"/>
            <a:ext cx="2486826" cy="30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Pumpetyper – oppstilling i avløp - tørroppstilt</a:t>
            </a:r>
            <a:endParaRPr lang="nb-NO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5" y="970499"/>
            <a:ext cx="3507709" cy="260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24" y="3505111"/>
            <a:ext cx="2770484" cy="28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3" y="1285529"/>
            <a:ext cx="2809963" cy="2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Sump design</a:t>
            </a:r>
            <a:endParaRPr lang="nb-NO" altLang="en-US" dirty="0"/>
          </a:p>
        </p:txBody>
      </p:sp>
      <p:sp>
        <p:nvSpPr>
          <p:cNvPr id="9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0629" y="5138057"/>
            <a:ext cx="4176713" cy="143691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93675" indent="-193675">
              <a:buFont typeface="Symbol" pitchFamily="18" charset="2"/>
              <a:buChar char="·"/>
              <a:defRPr/>
            </a:pPr>
            <a:r>
              <a:rPr lang="nb-NO" sz="1600" dirty="0">
                <a:latin typeface="Arial"/>
                <a:ea typeface="Arial" charset="0"/>
                <a:cs typeface="Arial"/>
              </a:rPr>
              <a:t>Holder sumpen ren</a:t>
            </a:r>
          </a:p>
          <a:p>
            <a:pPr marL="193675" indent="-193675">
              <a:buFont typeface="Symbol" pitchFamily="18" charset="2"/>
              <a:buChar char="·"/>
              <a:defRPr/>
            </a:pPr>
            <a:r>
              <a:rPr lang="nb-NO" sz="1600" dirty="0">
                <a:latin typeface="Arial"/>
                <a:ea typeface="Arial" charset="0"/>
                <a:cs typeface="Arial"/>
              </a:rPr>
              <a:t>Reduserer luktproblemer</a:t>
            </a:r>
          </a:p>
          <a:p>
            <a:pPr marL="193675" indent="-193675">
              <a:buFont typeface="Symbol" pitchFamily="18" charset="2"/>
              <a:buChar char="·"/>
              <a:defRPr/>
            </a:pPr>
            <a:r>
              <a:rPr lang="nb-NO" sz="1600" dirty="0">
                <a:latin typeface="Arial"/>
                <a:ea typeface="Arial" charset="0"/>
                <a:cs typeface="Arial"/>
              </a:rPr>
              <a:t>Reduserer blokkeringsrisiko</a:t>
            </a:r>
          </a:p>
          <a:p>
            <a:pPr marL="193675" indent="-193675">
              <a:buFont typeface="Symbol" pitchFamily="18" charset="2"/>
              <a:buChar char="·"/>
              <a:defRPr/>
            </a:pPr>
            <a:r>
              <a:rPr lang="nb-NO" sz="1600" dirty="0">
                <a:latin typeface="Arial"/>
                <a:ea typeface="Arial" charset="0"/>
                <a:cs typeface="Arial"/>
              </a:rPr>
              <a:t>Gir enklere vedlikehold og bedre arbeidsmiljø</a:t>
            </a:r>
            <a:r>
              <a:rPr lang="nb-NO" dirty="0" smtClean="0">
                <a:latin typeface="Arial"/>
                <a:ea typeface="Arial" charset="0"/>
                <a:cs typeface="Arial"/>
              </a:rPr>
              <a:t>!</a:t>
            </a:r>
            <a:endParaRPr lang="nb-NO" dirty="0">
              <a:latin typeface="Arial"/>
              <a:ea typeface="Arial" charset="0"/>
              <a:cs typeface="Arial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1258161" y="1435694"/>
            <a:ext cx="6680882" cy="3922519"/>
            <a:chOff x="1212638" y="1869932"/>
            <a:chExt cx="6385590" cy="3337794"/>
          </a:xfrm>
        </p:grpSpPr>
        <p:pic>
          <p:nvPicPr>
            <p:cNvPr id="7" name="Bilde 5" descr="cid:image002.jpg@01CE0AB0.B6D1399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" b="13028"/>
            <a:stretch>
              <a:fillRect/>
            </a:stretch>
          </p:blipFill>
          <p:spPr bwMode="auto">
            <a:xfrm>
              <a:off x="1534857" y="1869932"/>
              <a:ext cx="5544969" cy="333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kstSylinder 4"/>
            <p:cNvSpPr txBox="1"/>
            <p:nvPr/>
          </p:nvSpPr>
          <p:spPr>
            <a:xfrm>
              <a:off x="1212638" y="3354163"/>
              <a:ext cx="26800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Standard sump design</a:t>
              </a:r>
              <a:endParaRPr lang="nb-NO" sz="1600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4918135" y="3354744"/>
              <a:ext cx="26800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600" dirty="0" smtClean="0"/>
                <a:t>Moderne sump design</a:t>
              </a:r>
              <a:endParaRPr lang="nb-NO" sz="1600"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336547" y="1141415"/>
            <a:ext cx="8403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Design av pumpesump</a:t>
            </a: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 marL="288925" indent="-288925">
              <a:spcBef>
                <a:spcPct val="50000"/>
              </a:spcBef>
              <a:defRPr/>
            </a:pPr>
            <a:endParaRPr lang="nb-NO" altLang="en-US" sz="1600" dirty="0" smtClean="0">
              <a:ea typeface="ヒラギノ角ゴ Pro W3"/>
              <a:cs typeface="Arial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5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HMS og driftssikkerhet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440479"/>
            <a:ext cx="840359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nb-NO" dirty="0">
              <a:latin typeface="Arial"/>
              <a:ea typeface="Arial" charset="0"/>
              <a:cs typeface="Arial"/>
            </a:endParaRPr>
          </a:p>
          <a:p>
            <a:pPr eaLnBrk="1" hangingPunct="1"/>
            <a:r>
              <a:rPr lang="nb-NO" altLang="nb-NO" dirty="0">
                <a:latin typeface="Arial"/>
                <a:ea typeface="Arial" charset="0"/>
                <a:cs typeface="Arial"/>
              </a:rPr>
              <a:t>90 % av alle pumpeproblemer skjer på sugesiden av pumpen</a:t>
            </a:r>
          </a:p>
          <a:p>
            <a:pPr eaLnBrk="1" hangingPunct="1"/>
            <a:endParaRPr lang="nb-NO" dirty="0">
              <a:latin typeface="Arial"/>
              <a:ea typeface="Arial" charset="0"/>
              <a:cs typeface="Arial"/>
            </a:endParaRPr>
          </a:p>
          <a:p>
            <a:pPr eaLnBrk="1" hangingPunct="1"/>
            <a:r>
              <a:rPr lang="nb-NO" altLang="nb-NO" dirty="0">
                <a:latin typeface="Arial"/>
                <a:ea typeface="Arial" charset="0"/>
                <a:cs typeface="Arial"/>
              </a:rPr>
              <a:t>…en pumpe med tilløp er alltid mer driftssikker!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eaLnBrk="1" hangingPunct="1">
              <a:spcBef>
                <a:spcPct val="50000"/>
              </a:spcBef>
            </a:pP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69" y="315633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HMS og driftssikkerhet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245170"/>
            <a:ext cx="8403591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Hva skjer når pumpen monteres med sugehøyde?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Undertrykk </a:t>
            </a:r>
            <a:r>
              <a:rPr lang="nb-NO" sz="1600" dirty="0"/>
              <a:t>på sugesiden påvirker belastning på aksel, løpehjul og tetning. Tetning kan miste sperrevæske og </a:t>
            </a:r>
            <a:r>
              <a:rPr lang="nb-NO" sz="1600" dirty="0" err="1" smtClean="0"/>
              <a:t>tørrkjøres</a:t>
            </a: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/>
              <a:t>En delvis blokkering i sugerøret øker undertrykket og kan medføre at pumpen </a:t>
            </a:r>
            <a:r>
              <a:rPr lang="nb-NO" sz="1600" dirty="0" err="1" smtClean="0"/>
              <a:t>kaviterer</a:t>
            </a: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/>
              <a:t>Øket risiko for ansamling av tyngre partikler i </a:t>
            </a:r>
            <a:r>
              <a:rPr lang="nb-NO" sz="1600" dirty="0" smtClean="0"/>
              <a:t>sumpen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/>
              <a:t>Frekvensregulering reduserer hastigheten i sugerøret, hvilket igjen øker risiko for </a:t>
            </a:r>
            <a:r>
              <a:rPr lang="nb-NO" sz="1600" dirty="0" smtClean="0"/>
              <a:t>blokkering </a:t>
            </a:r>
            <a:r>
              <a:rPr lang="nb-NO" sz="1600" dirty="0"/>
              <a:t>og </a:t>
            </a:r>
            <a:r>
              <a:rPr lang="nb-NO" sz="1600" dirty="0" smtClean="0"/>
              <a:t>kavitasjon</a:t>
            </a:r>
            <a:r>
              <a:rPr lang="nb-NO" sz="1600" dirty="0"/>
              <a:t>. </a:t>
            </a: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Ved </a:t>
            </a:r>
            <a:r>
              <a:rPr lang="nb-NO" sz="1600" dirty="0"/>
              <a:t>små partikler i væsken bør minimum hastighet ligge mellom 1 til 1,5 </a:t>
            </a:r>
            <a:r>
              <a:rPr lang="nb-NO" sz="1600" dirty="0" err="1"/>
              <a:t>m/s</a:t>
            </a:r>
            <a:r>
              <a:rPr lang="nb-NO" sz="1600" dirty="0"/>
              <a:t> for å unngå sedimentering.</a:t>
            </a:r>
          </a:p>
          <a:p>
            <a:pPr eaLnBrk="1" hangingPunct="1"/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/>
              <a:t>Har du luftinnslag i stasjonen stiger luften til høyeste punkt. Står pumpen vertikalt på dekke er det tetningspartiet = risiko for tørrkjøring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eaLnBrk="1" hangingPunct="1"/>
            <a:r>
              <a:rPr lang="nb-NO" sz="1600" dirty="0"/>
              <a:t>Med mer konsentrert kloakk, og krav til energibesparelse (frekvensregulering), vil disse problemene bli større eller mindre i fremtiden?</a:t>
            </a:r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HMS og driftssikkerhet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271667"/>
            <a:ext cx="8403591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Ved service og vedlikehold kan en senkbar pumpe være like bra fra et HMS synspunkt.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Demontering av en tørroppstilt pumpe fører ofte til søl på gulv, da det ligger igjen væske i rør og </a:t>
            </a:r>
            <a:r>
              <a:rPr lang="nb-NO" sz="1600" dirty="0" err="1" smtClean="0"/>
              <a:t>pumpehus</a:t>
            </a:r>
            <a:r>
              <a:rPr lang="nb-NO" sz="1600" dirty="0" smtClean="0"/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Senkbar pumpe kan spyles mens den henger "i luken".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Enklere å høre ulyder i en tørroppstilt pumpe, samtidig som den avgir mer støy i overbygget.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Enklere å inspisere olje i en tørroppstilt pumpe, da det kan gjøres uten å demontere/løfte opp pumpen.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En dykket pumpe "dempes" av vannet rundt, vanskeligere å høre ulyder, men samtidig gir lavere støy i overbygg og til eventuell naboer.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Med senkbar pumpe kan man kjøre </a:t>
            </a:r>
            <a:r>
              <a:rPr lang="nb-NO" sz="1600" dirty="0" err="1" smtClean="0"/>
              <a:t>slurping</a:t>
            </a:r>
            <a:r>
              <a:rPr lang="nb-NO" sz="1600" dirty="0" smtClean="0"/>
              <a:t> for å kunne fjerne overflate partikler. Renere sump og mindre gassdannelse.</a:t>
            </a:r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2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HMS og driftssikkerhet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440479"/>
            <a:ext cx="840359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Den mest HMS vennlige stasjonene er den som er mest driftssikker og trenger minst mulig ettersyn og utrykninger.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Derfor er det viktig å se på den totale løsningen som gir det beste både med tanke på HMS, </a:t>
            </a:r>
            <a:r>
              <a:rPr lang="nb-NO" sz="1600" dirty="0" smtClean="0"/>
              <a:t>driftssikkerhet </a:t>
            </a:r>
            <a:r>
              <a:rPr lang="nb-NO" sz="1600" dirty="0" smtClean="0"/>
              <a:t>og økonomi i hele livsløpet til stasjonen.</a:t>
            </a:r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5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Fremtiden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693277" y="1126633"/>
            <a:ext cx="8198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defRPr/>
            </a:pPr>
            <a:endParaRPr lang="nb-NO" sz="1600" dirty="0"/>
          </a:p>
          <a:p>
            <a:pPr>
              <a:buClr>
                <a:schemeClr val="bg2"/>
              </a:buClr>
              <a:buFont typeface="Arial" pitchFamily="34" charset="0"/>
              <a:buNone/>
              <a:defRPr/>
            </a:pPr>
            <a:endParaRPr lang="nb-NO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33" y="966044"/>
            <a:ext cx="6408475" cy="522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1220233" y="619161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Romerikes blad 29/3 2015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2875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37620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Fremtiden.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693277" y="1126633"/>
            <a:ext cx="8198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defRPr/>
            </a:pPr>
            <a:endParaRPr lang="nb-NO" sz="1600" dirty="0"/>
          </a:p>
          <a:p>
            <a:pPr>
              <a:buClr>
                <a:schemeClr val="bg2"/>
              </a:buClr>
              <a:buFont typeface="Arial" pitchFamily="34" charset="0"/>
              <a:buNone/>
              <a:defRPr/>
            </a:pP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336547" y="1440479"/>
            <a:ext cx="840359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1600" dirty="0">
                <a:ea typeface="ヒラギノ角ゴ Pro W3"/>
              </a:rPr>
              <a:t>Vi må tenke fremover ved installasjon av en stasjon:</a:t>
            </a:r>
          </a:p>
          <a:p>
            <a:endParaRPr lang="nb-NO" altLang="nb-NO" sz="1600" dirty="0" smtClean="0">
              <a:ea typeface="ヒラギノ角ゴ Pro W3"/>
            </a:endParaRPr>
          </a:p>
          <a:p>
            <a:r>
              <a:rPr lang="nb-NO" altLang="nb-NO" sz="1600" dirty="0" smtClean="0">
                <a:ea typeface="ヒラギノ角ゴ Pro W3"/>
              </a:rPr>
              <a:t>Vi </a:t>
            </a:r>
            <a:r>
              <a:rPr lang="nb-NO" altLang="nb-NO" sz="1600" dirty="0">
                <a:ea typeface="ヒラギノ角ゴ Pro W3"/>
              </a:rPr>
              <a:t>får mer problematisk avløp (fett og våtservietter) og vi vet også at utviklingen går mot mer konsentrert avløp. </a:t>
            </a:r>
            <a:br>
              <a:rPr lang="nb-NO" altLang="nb-NO" sz="1600" dirty="0">
                <a:ea typeface="ヒラギノ角ゴ Pro W3"/>
              </a:rPr>
            </a:br>
            <a:endParaRPr lang="nb-NO" altLang="nb-NO" sz="1600" dirty="0" smtClean="0">
              <a:ea typeface="ヒラギノ角ゴ Pro W3"/>
            </a:endParaRPr>
          </a:p>
          <a:p>
            <a:r>
              <a:rPr lang="nb-NO" altLang="nb-NO" sz="1600" dirty="0" smtClean="0">
                <a:ea typeface="ヒラギノ角ゴ Pro W3"/>
              </a:rPr>
              <a:t>I </a:t>
            </a:r>
            <a:r>
              <a:rPr lang="nb-NO" altLang="nb-NO" sz="1600" dirty="0">
                <a:ea typeface="ヒラギノ角ゴ Pro W3"/>
              </a:rPr>
              <a:t>Tyskland er man nå nede i </a:t>
            </a:r>
            <a:r>
              <a:rPr lang="nb-NO" altLang="nb-NO" sz="1600" dirty="0" smtClean="0">
                <a:ea typeface="ヒラギノ角ゴ Pro W3"/>
              </a:rPr>
              <a:t>110 l/døgn og </a:t>
            </a:r>
            <a:r>
              <a:rPr lang="nb-NO" altLang="nb-NO" sz="1600" dirty="0">
                <a:ea typeface="ヒラギノ角ゴ Pro W3"/>
              </a:rPr>
              <a:t>person</a:t>
            </a:r>
            <a:r>
              <a:rPr lang="nb-NO" altLang="nb-NO" sz="1600" dirty="0" smtClean="0">
                <a:ea typeface="ヒラギノ角ゴ Pro W3"/>
              </a:rPr>
              <a:t>.</a:t>
            </a:r>
          </a:p>
          <a:p>
            <a:endParaRPr lang="nb-NO" altLang="nb-NO" sz="1600" dirty="0">
              <a:ea typeface="ヒラギノ角ゴ Pro W3"/>
            </a:endParaRPr>
          </a:p>
          <a:p>
            <a:r>
              <a:rPr lang="nb-NO" altLang="nb-NO" sz="1600" dirty="0" smtClean="0">
                <a:ea typeface="ヒラギノ角ゴ Pro W3"/>
              </a:rPr>
              <a:t>I Norge ligger vi på ca. 160-180 l/døgn og person.</a:t>
            </a:r>
            <a:endParaRPr lang="nb-NO" altLang="nb-NO" sz="1600" dirty="0">
              <a:ea typeface="ヒラギノ角ゴ Pro W3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37620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Problemstasjoner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693277" y="1126633"/>
            <a:ext cx="8198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defRPr/>
            </a:pPr>
            <a:endParaRPr lang="nb-NO" sz="1600" dirty="0"/>
          </a:p>
          <a:p>
            <a:pPr>
              <a:buClr>
                <a:schemeClr val="bg2"/>
              </a:buClr>
              <a:buFont typeface="Arial" pitchFamily="34" charset="0"/>
              <a:buNone/>
              <a:defRPr/>
            </a:pP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336547" y="1440479"/>
            <a:ext cx="840359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Vi ser at i flere problemstasjoner bygges det om fra tørroppstilte til dykkede.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Har redusert antall stopp og blokkeringer, økt driftssikkerhet.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Har redusert antall utrykninger.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Forenklet designet av stasjonen.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2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typer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440479"/>
            <a:ext cx="8403591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I </a:t>
            </a:r>
            <a:r>
              <a:rPr lang="nb-NO" altLang="en-US" dirty="0">
                <a:latin typeface="Arial"/>
                <a:ea typeface="Arial" charset="0"/>
                <a:cs typeface="Arial"/>
              </a:rPr>
              <a:t>kommunal sammenheng er det i prinsipp 3 løsninger å velge mellom</a:t>
            </a:r>
            <a:r>
              <a:rPr lang="nb-NO" altLang="en-US" dirty="0" smtClean="0">
                <a:latin typeface="Arial"/>
                <a:ea typeface="Arial" charset="0"/>
                <a:cs typeface="Arial"/>
              </a:rPr>
              <a:t>: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1.	Pumpestasjon med dykkede pumper.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2.	Pumpestasjon med tørt oppstilte pumper med sugehøyde.</a:t>
            </a: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altLang="en-US" dirty="0">
              <a:latin typeface="Arial"/>
              <a:ea typeface="Arial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3.	Pumpestasjon </a:t>
            </a:r>
            <a:r>
              <a:rPr lang="nb-NO" altLang="en-US" dirty="0">
                <a:latin typeface="Arial"/>
                <a:ea typeface="Arial" charset="0"/>
                <a:cs typeface="Arial"/>
              </a:rPr>
              <a:t>med tørt oppstilte pumper med tilløpstrykk.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nb-NO" dirty="0">
              <a:latin typeface="Arial"/>
              <a:ea typeface="Arial" charset="0"/>
              <a:cs typeface="Arial"/>
            </a:endParaRPr>
          </a:p>
          <a:p>
            <a:pPr eaLnBrk="1" hangingPunct="1">
              <a:spcBef>
                <a:spcPct val="50000"/>
              </a:spcBef>
            </a:pPr>
            <a:endParaRPr lang="nb-NO" sz="1600" dirty="0">
              <a:ea typeface="ヒラギノ角ゴ Pro W3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1600" dirty="0">
              <a:ea typeface="ヒラギノ角ゴ Pro W3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nb-NO" sz="1600" dirty="0">
              <a:ea typeface="ヒラギノ角ゴ Pro W3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1600" dirty="0">
              <a:ea typeface="ヒラギノ角ゴ Pro W3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nb-NO" sz="1600" dirty="0">
              <a:latin typeface="Arial"/>
              <a:ea typeface="Arial" charset="0"/>
              <a:cs typeface="Arial"/>
            </a:endParaRPr>
          </a:p>
          <a:p>
            <a:endParaRPr lang="nb-NO" dirty="0"/>
          </a:p>
        </p:txBody>
      </p:sp>
      <p:pic>
        <p:nvPicPr>
          <p:cNvPr id="1026" name="Picture 2" descr="J:\Produkter\PS\Konfigurator\Skisse\Prinsippskisser 2020\2D\PSO\PNG\2D_PSO_VO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13925" r="19373" b="16578"/>
          <a:stretch/>
        </p:blipFill>
        <p:spPr bwMode="auto">
          <a:xfrm>
            <a:off x="6826928" y="2015230"/>
            <a:ext cx="1083076" cy="13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Produkter\PS\Konfigurator\Skisse\Prinsippskisser 2020\2D\TPSO\PNG\2D_TPSOE_VU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1810" r="19265" b="15419"/>
          <a:stretch/>
        </p:blipFill>
        <p:spPr bwMode="auto">
          <a:xfrm>
            <a:off x="6880194" y="4616388"/>
            <a:ext cx="1198486" cy="12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Produkter\PS\Konfigurator\Skisse\Prinsippskisser 2020\2D\TPSO\PNG\2D_TPSO_VOT_NA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8762" r="26902" b="15016"/>
          <a:stretch/>
        </p:blipFill>
        <p:spPr bwMode="auto">
          <a:xfrm>
            <a:off x="7892248" y="3107184"/>
            <a:ext cx="932156" cy="15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37620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Utvikling av pumper for avløp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693277" y="1126633"/>
            <a:ext cx="8198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defRPr/>
            </a:pPr>
            <a:endParaRPr lang="nb-NO" sz="1600" dirty="0"/>
          </a:p>
          <a:p>
            <a:pPr>
              <a:buClr>
                <a:schemeClr val="bg2"/>
              </a:buClr>
              <a:buFont typeface="Arial" pitchFamily="34" charset="0"/>
              <a:buNone/>
              <a:defRPr/>
            </a:pP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336547" y="1417613"/>
            <a:ext cx="840359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b="1" dirty="0" smtClean="0"/>
              <a:t>Bedre hydraulikk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Virkningsgraden har økt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Bedre </a:t>
            </a:r>
            <a:r>
              <a:rPr lang="nb-NO" sz="1600" dirty="0" err="1" smtClean="0"/>
              <a:t>selvrens</a:t>
            </a:r>
            <a:r>
              <a:rPr lang="nb-NO" sz="1600" dirty="0" smtClean="0"/>
              <a:t>, gir mindre blokkeringer og driftsstans.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Mer slitesterke materialer.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b="1" dirty="0" smtClean="0"/>
              <a:t>Bedre motorer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Høyere virkningsgrad.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Mer moment.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b="1" dirty="0" smtClean="0"/>
              <a:t>Bedre styring, mer intelligens i pumpene.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Finner selv beste driftspunkt.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Automatisk tiltak når pumpen merker en delvis blokkering.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Tilbakemeldinger ved slitasje.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Optimalisering av driften.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Automatiske rense sykluser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37620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NPSH og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693277" y="1126633"/>
            <a:ext cx="8198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defRPr/>
            </a:pPr>
            <a:endParaRPr lang="nb-NO" sz="1600" dirty="0"/>
          </a:p>
          <a:p>
            <a:pPr>
              <a:buClr>
                <a:schemeClr val="bg2"/>
              </a:buClr>
              <a:buFont typeface="Arial" pitchFamily="34" charset="0"/>
              <a:buNone/>
              <a:defRPr/>
            </a:pP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336547" y="1058739"/>
            <a:ext cx="840359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Det er viktig å være klar over NPSH når man har tørroppstilte pumper med sugehøyde.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NPSH sier noe om evnen pumpen har til å "løfte" vannstrengen opp.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NPSH verdien til pumpen varierer med driftspunktet.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err="1" smtClean="0"/>
              <a:t>Dvs</a:t>
            </a:r>
            <a:r>
              <a:rPr lang="nb-NO" sz="1600" dirty="0" smtClean="0"/>
              <a:t> NPSH verdien kan varierer mye fra ny stasjon med nye pumpeledninger til en stasjon netter noen års drift.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nb-NO" sz="1600" dirty="0" smtClean="0"/>
              <a:t>Viktig at pumpen blir plukket ut etter det virkelige driftspunktet.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endParaRPr lang="nb-NO" sz="1600" dirty="0"/>
          </a:p>
          <a:p>
            <a:pPr eaLnBrk="1" hangingPunct="1">
              <a:spcBef>
                <a:spcPct val="50000"/>
              </a:spcBef>
            </a:pPr>
            <a:endParaRPr lang="nb-NO" altLang="en-US" dirty="0" smtClean="0">
              <a:latin typeface="Arial"/>
              <a:ea typeface="Arial" charset="0"/>
              <a:cs typeface="Arial"/>
            </a:endParaRPr>
          </a:p>
          <a:p>
            <a:pPr marL="182880" lvl="2" defTabSz="456010">
              <a:spcAft>
                <a:spcPts val="538"/>
              </a:spcAft>
            </a:pPr>
            <a:endParaRPr lang="nb-NO" altLang="en-US" sz="1600" dirty="0" smtClean="0">
              <a:latin typeface="Arial"/>
              <a:ea typeface="Arial" charset="0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1279"/>
          <a:stretch/>
        </p:blipFill>
        <p:spPr bwMode="auto">
          <a:xfrm>
            <a:off x="2095130" y="3735688"/>
            <a:ext cx="3577050" cy="282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B9A8D85-29EA-4B4B-A883-F0DEF9497F3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89" y="2"/>
            <a:ext cx="8458117" cy="989013"/>
          </a:xfrm>
        </p:spPr>
        <p:txBody>
          <a:bodyPr/>
          <a:lstStyle/>
          <a:p>
            <a:r>
              <a:rPr lang="nb-NO" altLang="en-US" dirty="0" err="1" smtClean="0"/>
              <a:t>NPSH</a:t>
            </a:r>
            <a:r>
              <a:rPr lang="nb-NO" altLang="en-US" baseline="-25000" dirty="0" err="1" smtClean="0"/>
              <a:t>av</a:t>
            </a:r>
            <a:r>
              <a:rPr lang="nb-NO" altLang="en-US" dirty="0" smtClean="0"/>
              <a:t> pumpe med sugehøyde.</a:t>
            </a:r>
            <a:endParaRPr lang="nb-NO" altLang="en-US" dirty="0"/>
          </a:p>
        </p:txBody>
      </p:sp>
      <p:grpSp>
        <p:nvGrpSpPr>
          <p:cNvPr id="2" name="Gruppe 1"/>
          <p:cNvGrpSpPr/>
          <p:nvPr/>
        </p:nvGrpSpPr>
        <p:grpSpPr>
          <a:xfrm>
            <a:off x="485862" y="-15007"/>
            <a:ext cx="8115213" cy="5467000"/>
            <a:chOff x="495387" y="886175"/>
            <a:chExt cx="8115213" cy="5467000"/>
          </a:xfrm>
        </p:grpSpPr>
        <p:sp>
          <p:nvSpPr>
            <p:cNvPr id="8" name="Rektangel 7"/>
            <p:cNvSpPr/>
            <p:nvPr/>
          </p:nvSpPr>
          <p:spPr>
            <a:xfrm>
              <a:off x="618134" y="886175"/>
              <a:ext cx="63541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nb-NO" baseline="-25000" dirty="0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495387" y="1141415"/>
              <a:ext cx="6550871" cy="248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endParaRPr lang="nb-NO" altLang="nb-NO" dirty="0" smtClean="0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579209" y="939286"/>
              <a:ext cx="7983028" cy="47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285750" indent="-285750" eaLnBrk="1" hangingPunct="1">
                <a:spcBef>
                  <a:spcPct val="50000"/>
                </a:spcBef>
                <a:buClrTx/>
                <a:buFont typeface="Arial" panose="020B0604020202020204" pitchFamily="34" charset="0"/>
                <a:buChar char="•"/>
              </a:pPr>
              <a:endParaRPr lang="nb-NO" altLang="nb-NO" dirty="0" smtClean="0"/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nb-NO" altLang="nb-NO" dirty="0" smtClean="0"/>
            </a:p>
            <a:p>
              <a:pPr marL="285750" indent="-28575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nb-NO" altLang="nb-NO" sz="1600" dirty="0"/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nb-NO" altLang="nb-NO" dirty="0" smtClean="0"/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nb-NO" altLang="nb-NO" dirty="0" smtClean="0"/>
            </a:p>
          </p:txBody>
        </p:sp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781654" y="1748901"/>
              <a:ext cx="3733195" cy="4604274"/>
              <a:chOff x="144" y="672"/>
              <a:chExt cx="2700" cy="3330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720"/>
                <a:ext cx="2700" cy="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192" y="672"/>
                <a:ext cx="1344" cy="1008"/>
                <a:chOff x="192" y="672"/>
                <a:chExt cx="1344" cy="1008"/>
              </a:xfrm>
            </p:grpSpPr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192" y="672"/>
                  <a:ext cx="1344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8000" tIns="18000" rIns="18000" bIns="18000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nb-NO" altLang="nb-NO" sz="1600" dirty="0">
                      <a:latin typeface="Arial" charset="0"/>
                    </a:rPr>
                    <a:t>En typisk installasjon</a:t>
                  </a:r>
                </a:p>
                <a:p>
                  <a:r>
                    <a:rPr lang="nb-NO" altLang="nb-NO" sz="1600" dirty="0">
                      <a:latin typeface="Arial" charset="0"/>
                    </a:rPr>
                    <a:t>av tørt oppstilt pumpe</a:t>
                  </a:r>
                </a:p>
                <a:p>
                  <a:r>
                    <a:rPr lang="nb-NO" altLang="nb-NO" sz="1600" dirty="0">
                      <a:latin typeface="Arial" charset="0"/>
                    </a:rPr>
                    <a:t>med </a:t>
                  </a:r>
                  <a:r>
                    <a:rPr lang="nb-NO" altLang="nb-NO" sz="1600" dirty="0" err="1">
                      <a:latin typeface="Arial" charset="0"/>
                    </a:rPr>
                    <a:t>sughøyde</a:t>
                  </a:r>
                  <a:r>
                    <a:rPr lang="nb-NO" altLang="nb-NO" sz="1400" b="1" dirty="0">
                      <a:solidFill>
                        <a:srgbClr val="CC0000"/>
                      </a:solidFill>
                      <a:latin typeface="Arial" pitchFamily="34" charset="0"/>
                    </a:rPr>
                    <a:t>.</a:t>
                  </a:r>
                  <a:endParaRPr lang="nb-NO" altLang="nb-NO" sz="1400" dirty="0"/>
                </a:p>
              </p:txBody>
            </p:sp>
            <p:grpSp>
              <p:nvGrpSpPr>
                <p:cNvPr id="17" name="Group 7"/>
                <p:cNvGrpSpPr>
                  <a:grpSpLocks/>
                </p:cNvGrpSpPr>
                <p:nvPr/>
              </p:nvGrpSpPr>
              <p:grpSpPr bwMode="auto">
                <a:xfrm>
                  <a:off x="912" y="1248"/>
                  <a:ext cx="432" cy="432"/>
                  <a:chOff x="912" y="1248"/>
                  <a:chExt cx="432" cy="432"/>
                </a:xfrm>
              </p:grpSpPr>
              <p:sp>
                <p:nvSpPr>
                  <p:cNvPr id="1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248"/>
                    <a:ext cx="384" cy="432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nb-NO"/>
                  </a:p>
                </p:txBody>
              </p:sp>
              <p:sp>
                <p:nvSpPr>
                  <p:cNvPr id="19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2" y="1296"/>
                    <a:ext cx="432" cy="384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nb-NO"/>
                  </a:p>
                </p:txBody>
              </p:sp>
            </p:grpSp>
          </p:grpSp>
        </p:grp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931483" y="1774053"/>
              <a:ext cx="3252026" cy="53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b-NO" altLang="nb-NO" sz="1600" dirty="0">
                  <a:latin typeface="Arial" charset="0"/>
                </a:rPr>
                <a:t>Når vi snakker om pumpens totale</a:t>
              </a:r>
            </a:p>
            <a:p>
              <a:r>
                <a:rPr lang="nb-NO" altLang="nb-NO" sz="1600" dirty="0">
                  <a:latin typeface="Arial" charset="0"/>
                </a:rPr>
                <a:t>sugehøyde, hva mener vi da ?</a:t>
              </a:r>
            </a:p>
          </p:txBody>
        </p: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666130" y="3379271"/>
              <a:ext cx="1982741" cy="1482217"/>
              <a:chOff x="240" y="1856"/>
              <a:chExt cx="1434" cy="1072"/>
            </a:xfrm>
          </p:grpSpPr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H="1">
                <a:off x="330" y="1856"/>
                <a:ext cx="1344" cy="0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528" y="1856"/>
                <a:ext cx="0" cy="1072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240" y="22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40000"/>
                  </a:lnSpc>
                </a:pPr>
                <a:r>
                  <a:rPr lang="nb-NO" altLang="nb-NO" sz="1800" b="1">
                    <a:solidFill>
                      <a:srgbClr val="CC0000"/>
                    </a:solidFill>
                    <a:latin typeface="Arial" pitchFamily="34" charset="0"/>
                  </a:rPr>
                  <a:t>H</a:t>
                </a:r>
                <a:r>
                  <a:rPr lang="nb-NO" altLang="nb-NO" sz="1800" b="1" baseline="-25000">
                    <a:solidFill>
                      <a:srgbClr val="CC0000"/>
                    </a:solidFill>
                    <a:latin typeface="Arial" pitchFamily="34" charset="0"/>
                  </a:rPr>
                  <a:t>S</a:t>
                </a:r>
                <a:endParaRPr lang="nb-NO" altLang="nb-NO" sz="1400"/>
              </a:p>
            </p:txBody>
          </p:sp>
        </p:grp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605974" y="5336456"/>
              <a:ext cx="3252026" cy="53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nb-NO" altLang="nb-NO" sz="1400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931483" y="4785100"/>
              <a:ext cx="3669592" cy="951543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nb-NO" altLang="nb-NO" sz="1600" dirty="0" err="1">
                  <a:latin typeface="Arial" charset="0"/>
                </a:rPr>
                <a:t>Hf</a:t>
              </a:r>
              <a:r>
                <a:rPr lang="nb-NO" altLang="nb-NO" sz="1600" dirty="0">
                  <a:latin typeface="Arial" charset="0"/>
                </a:rPr>
                <a:t> ....</a:t>
              </a:r>
              <a:r>
                <a:rPr lang="nb-NO" altLang="nb-NO" sz="1600" dirty="0" err="1">
                  <a:latin typeface="Arial" charset="0"/>
                </a:rPr>
                <a:t>d.v.s</a:t>
              </a:r>
              <a:r>
                <a:rPr lang="nb-NO" altLang="nb-NO" sz="1600" dirty="0">
                  <a:latin typeface="Arial" charset="0"/>
                </a:rPr>
                <a:t>. friksjonstap i alle ventiler</a:t>
              </a:r>
            </a:p>
            <a:p>
              <a:pPr>
                <a:lnSpc>
                  <a:spcPct val="120000"/>
                </a:lnSpc>
              </a:pPr>
              <a:r>
                <a:rPr lang="nb-NO" altLang="nb-NO" sz="1600" dirty="0">
                  <a:latin typeface="Arial" charset="0"/>
                </a:rPr>
                <a:t>rør og rørdeler på pumpens</a:t>
              </a:r>
            </a:p>
            <a:p>
              <a:pPr>
                <a:lnSpc>
                  <a:spcPct val="120000"/>
                </a:lnSpc>
              </a:pPr>
              <a:r>
                <a:rPr lang="nb-NO" altLang="nb-NO" sz="1600" dirty="0">
                  <a:latin typeface="Arial" charset="0"/>
                </a:rPr>
                <a:t>sugeside</a:t>
              </a:r>
            </a:p>
          </p:txBody>
        </p: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949956" y="3335025"/>
              <a:ext cx="2981928" cy="2333938"/>
              <a:chOff x="1002" y="1883"/>
              <a:chExt cx="2587" cy="1688"/>
            </a:xfrm>
          </p:grpSpPr>
          <p:cxnSp>
            <p:nvCxnSpPr>
              <p:cNvPr id="28" name="AutoShape 30"/>
              <p:cNvCxnSpPr>
                <a:cxnSpLocks noChangeShapeType="1"/>
                <a:stCxn id="26" idx="1"/>
              </p:cNvCxnSpPr>
              <p:nvPr/>
            </p:nvCxnSpPr>
            <p:spPr bwMode="auto">
              <a:xfrm flipH="1">
                <a:off x="1041" y="3276"/>
                <a:ext cx="2548" cy="295"/>
              </a:xfrm>
              <a:prstGeom prst="straightConnector1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31"/>
              <p:cNvCxnSpPr>
                <a:cxnSpLocks noChangeShapeType="1"/>
                <a:stCxn id="26" idx="1"/>
              </p:cNvCxnSpPr>
              <p:nvPr/>
            </p:nvCxnSpPr>
            <p:spPr bwMode="auto">
              <a:xfrm flipH="1" flipV="1">
                <a:off x="1002" y="2784"/>
                <a:ext cx="2587" cy="492"/>
              </a:xfrm>
              <a:prstGeom prst="straightConnector1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32"/>
              <p:cNvCxnSpPr>
                <a:cxnSpLocks noChangeShapeType="1"/>
                <a:stCxn id="26" idx="1"/>
              </p:cNvCxnSpPr>
              <p:nvPr/>
            </p:nvCxnSpPr>
            <p:spPr bwMode="auto">
              <a:xfrm flipH="1" flipV="1">
                <a:off x="1063" y="1979"/>
                <a:ext cx="2526" cy="1297"/>
              </a:xfrm>
              <a:prstGeom prst="straightConnector1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3"/>
              <p:cNvCxnSpPr>
                <a:cxnSpLocks noChangeShapeType="1"/>
                <a:stCxn id="26" idx="1"/>
              </p:cNvCxnSpPr>
              <p:nvPr/>
            </p:nvCxnSpPr>
            <p:spPr bwMode="auto">
              <a:xfrm flipH="1" flipV="1">
                <a:off x="1515" y="1883"/>
                <a:ext cx="2074" cy="1393"/>
              </a:xfrm>
              <a:prstGeom prst="straightConnector1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893998" y="3184775"/>
              <a:ext cx="3716602" cy="978729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nb-NO" altLang="nb-NO" sz="1600" dirty="0" err="1">
                  <a:latin typeface="Arial" charset="0"/>
                </a:rPr>
                <a:t>Hs</a:t>
              </a:r>
              <a:r>
                <a:rPr lang="nb-NO" altLang="nb-NO" sz="1600" dirty="0">
                  <a:latin typeface="Arial" charset="0"/>
                </a:rPr>
                <a:t> ....</a:t>
              </a:r>
              <a:r>
                <a:rPr lang="nb-NO" altLang="nb-NO" sz="1600" dirty="0" err="1">
                  <a:latin typeface="Arial" charset="0"/>
                </a:rPr>
                <a:t>d.v.s</a:t>
              </a:r>
              <a:r>
                <a:rPr lang="nb-NO" altLang="nb-NO" sz="1600" dirty="0">
                  <a:latin typeface="Arial" charset="0"/>
                </a:rPr>
                <a:t>. Statisk løftehøyde, som er høydeforskjellen mellom </a:t>
              </a:r>
              <a:r>
                <a:rPr lang="nb-NO" altLang="nb-NO" sz="1600" dirty="0" smtClean="0">
                  <a:latin typeface="Arial" charset="0"/>
                </a:rPr>
                <a:t>senter</a:t>
              </a:r>
              <a:endParaRPr lang="nb-NO" altLang="nb-NO" sz="1600" dirty="0">
                <a:latin typeface="Arial" charset="0"/>
              </a:endParaRPr>
            </a:p>
            <a:p>
              <a:pPr>
                <a:lnSpc>
                  <a:spcPct val="120000"/>
                </a:lnSpc>
              </a:pPr>
              <a:r>
                <a:rPr lang="nb-NO" altLang="nb-NO" sz="1600" dirty="0" smtClean="0">
                  <a:latin typeface="Arial" charset="0"/>
                </a:rPr>
                <a:t>innløp </a:t>
              </a:r>
              <a:r>
                <a:rPr lang="nb-NO" altLang="nb-NO" sz="1600" dirty="0">
                  <a:latin typeface="Arial" charset="0"/>
                </a:rPr>
                <a:t>og vannspeilet.</a:t>
              </a:r>
            </a:p>
          </p:txBody>
        </p:sp>
      </p:grpSp>
      <p:sp>
        <p:nvSpPr>
          <p:cNvPr id="33" name="Rektangel 32"/>
          <p:cNvSpPr/>
          <p:nvPr/>
        </p:nvSpPr>
        <p:spPr>
          <a:xfrm>
            <a:off x="822525" y="5686866"/>
            <a:ext cx="477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NPSH</a:t>
            </a:r>
            <a:r>
              <a:rPr lang="nb-NO" baseline="-25000" dirty="0" err="1" smtClean="0"/>
              <a:t>av</a:t>
            </a:r>
            <a:r>
              <a:rPr lang="nb-NO" baseline="-25000" dirty="0" smtClean="0"/>
              <a:t>  </a:t>
            </a:r>
            <a:r>
              <a:rPr lang="nb-NO" dirty="0" smtClean="0"/>
              <a:t>= </a:t>
            </a:r>
            <a:r>
              <a:rPr lang="nb-NO" dirty="0" err="1" smtClean="0"/>
              <a:t>H</a:t>
            </a:r>
            <a:r>
              <a:rPr lang="nb-NO" baseline="-25000" dirty="0" err="1" smtClean="0"/>
              <a:t>atm</a:t>
            </a:r>
            <a:r>
              <a:rPr lang="nb-NO" dirty="0" smtClean="0"/>
              <a:t> – </a:t>
            </a:r>
            <a:r>
              <a:rPr lang="nb-NO" dirty="0" err="1" smtClean="0"/>
              <a:t>H</a:t>
            </a:r>
            <a:r>
              <a:rPr lang="nb-NO" baseline="-25000" dirty="0" err="1" smtClean="0"/>
              <a:t>s</a:t>
            </a:r>
            <a:r>
              <a:rPr lang="nb-NO" dirty="0" smtClean="0"/>
              <a:t> - </a:t>
            </a:r>
            <a:r>
              <a:rPr lang="nb-NO" dirty="0" err="1" smtClean="0"/>
              <a:t>H</a:t>
            </a:r>
            <a:r>
              <a:rPr lang="nb-NO" baseline="-25000" dirty="0" err="1" smtClean="0"/>
              <a:t>f</a:t>
            </a:r>
            <a:endParaRPr lang="nb-NO" baseline="-25000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937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K:\xylem\Xylem-665\ENG\Wallpaper2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25" r="3125" b="312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Senkbare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071147"/>
            <a:ext cx="840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Vått </a:t>
            </a:r>
            <a:r>
              <a:rPr lang="nb-NO" altLang="en-US" dirty="0">
                <a:latin typeface="Arial"/>
                <a:ea typeface="Arial" charset="0"/>
                <a:cs typeface="Arial"/>
              </a:rPr>
              <a:t>oppstilte pumper i standard </a:t>
            </a:r>
            <a:r>
              <a:rPr lang="nb-NO" altLang="en-US" dirty="0" smtClean="0">
                <a:latin typeface="Arial"/>
                <a:ea typeface="Arial" charset="0"/>
                <a:cs typeface="Arial"/>
              </a:rPr>
              <a:t>sump</a:t>
            </a:r>
            <a:endParaRPr lang="nb-NO" altLang="en-US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7" name="Picture 8" descr="Pumpestasjon_dyk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3" y="1636030"/>
            <a:ext cx="2567858" cy="475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Senkbare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36547" y="1440479"/>
            <a:ext cx="84035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Vått </a:t>
            </a:r>
            <a:r>
              <a:rPr lang="nb-NO" altLang="en-US" dirty="0">
                <a:latin typeface="Arial"/>
                <a:ea typeface="Arial" charset="0"/>
                <a:cs typeface="Arial"/>
              </a:rPr>
              <a:t>oppstilte pumper i standard sump</a:t>
            </a:r>
          </a:p>
          <a:p>
            <a:pPr marL="288925" indent="-288925">
              <a:spcBef>
                <a:spcPct val="50000"/>
              </a:spcBef>
              <a:defRPr/>
            </a:pPr>
            <a:endParaRPr lang="nb-NO" altLang="en-US" sz="1600" dirty="0" smtClean="0"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defRPr/>
            </a:pPr>
            <a:r>
              <a:rPr lang="nb-NO" altLang="en-US" sz="1600" dirty="0" smtClean="0">
                <a:ea typeface="ヒラギノ角ゴ Pro W3"/>
                <a:cs typeface="Arial" pitchFamily="34" charset="0"/>
              </a:rPr>
              <a:t>Ikke </a:t>
            </a:r>
            <a:r>
              <a:rPr lang="nb-NO" altLang="en-US" sz="1600" dirty="0">
                <a:ea typeface="ヒラギノ角ゴ Pro W3"/>
                <a:cs typeface="Arial" pitchFamily="34" charset="0"/>
              </a:rPr>
              <a:t>sammenlign med 20-30 år gamle stasjoner!</a:t>
            </a:r>
          </a:p>
          <a:p>
            <a:pPr marL="288925" indent="-288925">
              <a:spcBef>
                <a:spcPct val="50000"/>
              </a:spcBef>
              <a:defRPr/>
            </a:pP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>
                <a:ea typeface="ヒラギノ角ゴ Pro W3"/>
                <a:cs typeface="Arial" pitchFamily="34" charset="0"/>
              </a:rPr>
              <a:t>Driftssikker (ukomplisert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).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Flomsikker.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Rimelig og enkel å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installere.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Moderne pumper og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automatikk</a:t>
            </a: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.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utforming av sump gjør stor forskjell!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Støysvak.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Ettersyn kan normalt gjøres av en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person.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Forutsatt bruk av korrekt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sikkerhetsutstyr ved nedstigning i sump.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endParaRPr lang="nb-NO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25" y="2356032"/>
            <a:ext cx="36433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197208" y="1440479"/>
            <a:ext cx="6967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Tørroppstilte pumper over dekke, sugehøyde</a:t>
            </a:r>
          </a:p>
          <a:p>
            <a:pPr marL="288925" indent="-288925">
              <a:spcBef>
                <a:spcPct val="50000"/>
              </a:spcBef>
              <a:defRPr/>
            </a:pPr>
            <a:endParaRPr lang="nb-NO" altLang="en-US" sz="1600" dirty="0" smtClean="0">
              <a:ea typeface="ヒラギノ角ゴ Pro W3"/>
              <a:cs typeface="Arial" pitchFamily="34" charset="0"/>
            </a:endParaRPr>
          </a:p>
          <a:p>
            <a:endParaRPr lang="nb-NO" dirty="0"/>
          </a:p>
        </p:txBody>
      </p:sp>
      <p:pic>
        <p:nvPicPr>
          <p:cNvPr id="7" name="Picture 9" descr="Pumpestasjon_TorrToppdek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65" y="1888642"/>
            <a:ext cx="2363500" cy="47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197208" y="1440479"/>
            <a:ext cx="5176649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Tørroppstilte pumper over dekke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Dyrere </a:t>
            </a:r>
            <a:r>
              <a:rPr lang="nb-NO" altLang="en-US" sz="1600" dirty="0">
                <a:latin typeface="Arial"/>
                <a:ea typeface="Arial" charset="0"/>
                <a:cs typeface="Arial"/>
              </a:rPr>
              <a:t>løsning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Kompleksitet?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Sugehøyde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Pumpene høyeste punkt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Evakueringsanlegg / </a:t>
            </a:r>
            <a:br>
              <a:rPr lang="nb-NO" altLang="en-US" sz="1600" dirty="0">
                <a:latin typeface="Arial"/>
                <a:ea typeface="Arial" charset="0"/>
                <a:cs typeface="Arial"/>
              </a:rPr>
            </a:br>
            <a:r>
              <a:rPr lang="nb-NO" altLang="en-US" sz="1600" dirty="0">
                <a:latin typeface="Arial"/>
                <a:ea typeface="Arial" charset="0"/>
                <a:cs typeface="Arial"/>
              </a:rPr>
              <a:t>tilbakeslagsventiler </a:t>
            </a:r>
          </a:p>
          <a:p>
            <a:pPr marL="285750" lvl="1" indent="-285750" defTabSz="456010">
              <a:spcAft>
                <a:spcPts val="538"/>
              </a:spcAft>
              <a:buFont typeface="Arial" panose="020B0604020202020204" pitchFamily="34" charset="0"/>
              <a:buChar char="•"/>
              <a:defRPr/>
            </a:pP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Kan </a:t>
            </a:r>
            <a:r>
              <a:rPr lang="nb-NO" altLang="en-US" sz="1600" dirty="0">
                <a:latin typeface="Arial"/>
                <a:ea typeface="Arial" charset="0"/>
                <a:cs typeface="Arial"/>
              </a:rPr>
              <a:t>ikke kombineres med </a:t>
            </a:r>
            <a:r>
              <a:rPr lang="nb-NO" altLang="en-US" sz="1600" dirty="0" err="1" smtClean="0">
                <a:latin typeface="Arial"/>
                <a:ea typeface="Arial" charset="0"/>
                <a:cs typeface="Arial"/>
              </a:rPr>
              <a:t>slurping</a:t>
            </a:r>
            <a:endParaRPr lang="nb-NO" altLang="en-US" sz="1600" dirty="0">
              <a:latin typeface="Arial"/>
              <a:ea typeface="Arial" charset="0"/>
              <a:cs typeface="Arial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Trangt </a:t>
            </a:r>
            <a:r>
              <a:rPr lang="nb-NO" altLang="en-US" sz="1600" dirty="0">
                <a:latin typeface="Arial"/>
                <a:ea typeface="Arial" charset="0"/>
                <a:cs typeface="Arial"/>
              </a:rPr>
              <a:t>i </a:t>
            </a: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overbygg eller større overbygg</a:t>
            </a:r>
            <a:endParaRPr lang="nb-NO" altLang="en-US" sz="1600" dirty="0">
              <a:latin typeface="Arial"/>
              <a:ea typeface="Arial" charset="0"/>
              <a:cs typeface="Arial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Støy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Mindre utstyr i sumpen gjør den lettere å holde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ren</a:t>
            </a:r>
            <a:endParaRPr lang="nb-NO" altLang="en-US" sz="1600" dirty="0">
              <a:latin typeface="Arial"/>
              <a:ea typeface="Arial" charset="0"/>
              <a:cs typeface="Arial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Ettersyn kan normalt gjøres av en person</a:t>
            </a:r>
          </a:p>
          <a:p>
            <a:pPr marL="288925" indent="-288925">
              <a:spcBef>
                <a:spcPct val="50000"/>
              </a:spcBef>
              <a:defRPr/>
            </a:pPr>
            <a:endParaRPr lang="nb-NO" altLang="en-US" sz="1600" dirty="0" smtClean="0">
              <a:ea typeface="ヒラギノ角ゴ Pro W3"/>
              <a:cs typeface="Arial" pitchFamily="34" charset="0"/>
            </a:endParaRPr>
          </a:p>
          <a:p>
            <a:endParaRPr lang="nb-NO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23" y="1714319"/>
            <a:ext cx="3946019" cy="299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80088" y="1440479"/>
            <a:ext cx="5045351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Tørroppstilte pumper sidestilt av sump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Koster </a:t>
            </a: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mer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Kompleksitet?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Sugehøyde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Pumpene høyeste punkt</a:t>
            </a:r>
          </a:p>
          <a:p>
            <a:pPr marL="365760" lvl="2" indent="-182880" defTabSz="456010">
              <a:spcAft>
                <a:spcPts val="538"/>
              </a:spcAft>
              <a:buFont typeface="Lucida Grande" charset="0"/>
              <a:buChar char="-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Evakueringsanlegg / </a:t>
            </a:r>
            <a:b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tilbakeslagsventiler </a:t>
            </a:r>
          </a:p>
          <a:p>
            <a:pPr marL="285750" lvl="1" indent="-285750" defTabSz="456010">
              <a:spcAft>
                <a:spcPts val="538"/>
              </a:spcAft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Kan </a:t>
            </a: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ikke kombineres med </a:t>
            </a:r>
            <a:r>
              <a:rPr lang="nb-NO" altLang="en-US" sz="1600" kern="0" dirty="0" err="1">
                <a:latin typeface="Arial" pitchFamily="34" charset="0"/>
                <a:ea typeface="ヒラギノ角ゴ Pro W3"/>
                <a:cs typeface="Arial" pitchFamily="34" charset="0"/>
              </a:rPr>
              <a:t>slurping</a:t>
            </a:r>
            <a:endParaRPr lang="nb-NO" altLang="en-US" sz="1600" kern="0" dirty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Kun </a:t>
            </a: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nivåmåler og spyling i sumpen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Adskilt sump og maskinrom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 smtClean="0">
                <a:latin typeface="Arial" pitchFamily="34" charset="0"/>
                <a:ea typeface="ヒラギノ角ゴ Pro W3"/>
                <a:cs typeface="Arial" pitchFamily="34" charset="0"/>
              </a:rPr>
              <a:t>Bedre </a:t>
            </a: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arbeidsmiljø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Mindre utstyr i sumpen gjør den lettere å holde ren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dirty="0">
                <a:latin typeface="Arial"/>
                <a:ea typeface="Arial" charset="0"/>
                <a:cs typeface="Arial"/>
              </a:rPr>
              <a:t>Ettersyn kan normalt gjøres av en </a:t>
            </a:r>
            <a:r>
              <a:rPr lang="nb-NO" altLang="en-US" sz="1600" dirty="0" smtClean="0">
                <a:latin typeface="Arial"/>
                <a:ea typeface="Arial" charset="0"/>
                <a:cs typeface="Arial"/>
              </a:rPr>
              <a:t>person</a:t>
            </a:r>
            <a:endParaRPr lang="nb-NO" altLang="en-US" sz="1600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1026" name="Picture 2" descr="H:\Avd-PU\Konfigurator\Bilder_Tegninger\STEP_bilder\TPSOKO_V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7912" r="25859" b="13667"/>
          <a:stretch/>
        </p:blipFill>
        <p:spPr bwMode="auto">
          <a:xfrm>
            <a:off x="5109028" y="1654629"/>
            <a:ext cx="37156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80088" y="1440479"/>
            <a:ext cx="504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Tørroppstilte pumper sidestilt av sump nede</a:t>
            </a:r>
          </a:p>
          <a:p>
            <a:endParaRPr lang="nb-NO" dirty="0"/>
          </a:p>
        </p:txBody>
      </p:sp>
      <p:pic>
        <p:nvPicPr>
          <p:cNvPr id="7" name="Picture 6" descr="Pumpestasjon_tillø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86809"/>
            <a:ext cx="2892167" cy="450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F9FE7-F917-804D-97B0-E22942320C4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95389" y="152402"/>
            <a:ext cx="845819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6010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6010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53565A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094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186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280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373" algn="l" defTabSz="457094" rtl="0" eaLnBrk="1" fontAlgn="base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79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en-US" dirty="0" smtClean="0"/>
              <a:t>Pumpestasjoner – Tørroppstilte pumper</a:t>
            </a:r>
            <a:endParaRPr lang="nb-NO" altLang="en-US" dirty="0"/>
          </a:p>
        </p:txBody>
      </p:sp>
      <p:sp>
        <p:nvSpPr>
          <p:cNvPr id="6" name="Rektangel 5"/>
          <p:cNvSpPr/>
          <p:nvPr/>
        </p:nvSpPr>
        <p:spPr>
          <a:xfrm>
            <a:off x="380088" y="1440479"/>
            <a:ext cx="50453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en-US" dirty="0" smtClean="0">
                <a:latin typeface="Arial"/>
                <a:ea typeface="Arial" charset="0"/>
                <a:cs typeface="Arial"/>
              </a:rPr>
              <a:t>Tørroppstilte pumper sidestilt av sump nede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Koster noe mer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Driftssikker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Flomsikker med senkbare pumper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Kun nivåmåler og spyling i sumpen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Adskilt sump og maskinrom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God plass i overbygg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Enkel inspeksjon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Bedre arbeidsmiljø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Mindre utstyr i sumpen gjør den lettere å holde ren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Støysvak løsning</a:t>
            </a:r>
          </a:p>
          <a:p>
            <a:pPr marL="288925" indent="-28892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en-US" sz="1600" kern="0" dirty="0">
                <a:latin typeface="Arial" pitchFamily="34" charset="0"/>
                <a:ea typeface="ヒラギノ角ゴ Pro W3"/>
                <a:cs typeface="Arial" pitchFamily="34" charset="0"/>
              </a:rPr>
              <a:t>Må være to for å foreta ettersyn</a:t>
            </a:r>
            <a:endParaRPr lang="nb-NO" altLang="en-US" sz="1600" dirty="0" smtClean="0">
              <a:ea typeface="ヒラギノ角ゴ Pro W3"/>
              <a:cs typeface="Arial" pitchFamily="34" charset="0"/>
            </a:endParaRPr>
          </a:p>
          <a:p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88" y="1214717"/>
            <a:ext cx="33099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88" y="3857904"/>
            <a:ext cx="33401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ylem Template">
  <a:themeElements>
    <a:clrScheme name="Xylem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A44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inter-Friendly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signers Only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EMEA Virtual Training</Template>
  <TotalTime>28417</TotalTime>
  <Words>913</Words>
  <Application>Microsoft Office PowerPoint</Application>
  <PresentationFormat>Skjermfremvisning (4:3)</PresentationFormat>
  <Paragraphs>255</Paragraphs>
  <Slides>23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23</vt:i4>
      </vt:variant>
    </vt:vector>
  </HeadingPairs>
  <TitlesOfParts>
    <vt:vector size="26" baseType="lpstr">
      <vt:lpstr>Xylem Template</vt:lpstr>
      <vt:lpstr>Printer-Friendly</vt:lpstr>
      <vt:lpstr>Designers Only</vt:lpstr>
      <vt:lpstr>Pumpestasjoner  Tørroppstilte vs dykkede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NPSHav pumpe med sugehøyde.</vt:lpstr>
      <vt:lpstr>PowerPoint-presentasjon</vt:lpstr>
    </vt:vector>
  </TitlesOfParts>
  <Company>ITT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Second line</dc:title>
  <dc:creator>ITT; Xylem</dc:creator>
  <cp:lastModifiedBy>User</cp:lastModifiedBy>
  <cp:revision>623</cp:revision>
  <cp:lastPrinted>2019-01-04T08:32:09Z</cp:lastPrinted>
  <dcterms:created xsi:type="dcterms:W3CDTF">2011-11-15T17:32:09Z</dcterms:created>
  <dcterms:modified xsi:type="dcterms:W3CDTF">2020-02-20T06:47:29Z</dcterms:modified>
</cp:coreProperties>
</file>